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4"/>
  </p:handoutMasterIdLst>
  <p:sldIdLst>
    <p:sldId id="258" r:id="rId2"/>
    <p:sldId id="262" r:id="rId3"/>
    <p:sldId id="263" r:id="rId4"/>
    <p:sldId id="259" r:id="rId5"/>
    <p:sldId id="277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3" r:id="rId14"/>
    <p:sldId id="272" r:id="rId15"/>
    <p:sldId id="278" r:id="rId16"/>
    <p:sldId id="286" r:id="rId17"/>
    <p:sldId id="283" r:id="rId18"/>
    <p:sldId id="280" r:id="rId19"/>
    <p:sldId id="284" r:id="rId20"/>
    <p:sldId id="274" r:id="rId21"/>
    <p:sldId id="275" r:id="rId22"/>
    <p:sldId id="276" r:id="rId23"/>
    <p:sldId id="287" r:id="rId24"/>
    <p:sldId id="271" r:id="rId25"/>
    <p:sldId id="282" r:id="rId26"/>
    <p:sldId id="281" r:id="rId27"/>
    <p:sldId id="279" r:id="rId28"/>
    <p:sldId id="288" r:id="rId29"/>
    <p:sldId id="289" r:id="rId30"/>
    <p:sldId id="290" r:id="rId31"/>
    <p:sldId id="291" r:id="rId32"/>
    <p:sldId id="261" r:id="rId3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74.35\GISDrives\o-drive\d-multiyear\d-rsms\d-2018\d-data\Newington\Newington_RSM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9559040949441115"/>
          <c:y val="4.7364665723822579E-2"/>
          <c:w val="0.50299664598112304"/>
          <c:h val="0.861009144148167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0D4-4D95-A4AE-AA34091C8BA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0D4-4D95-A4AE-AA34091C8BAC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0D4-4D95-A4AE-AA34091C8BAC}"/>
              </c:ext>
            </c:extLst>
          </c:dPt>
          <c:dPt>
            <c:idx val="3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0D4-4D95-A4AE-AA34091C8BAC}"/>
              </c:ext>
            </c:extLst>
          </c:dPt>
          <c:dPt>
            <c:idx val="4"/>
            <c:bubble3D val="0"/>
            <c:spPr>
              <a:solidFill>
                <a:srgbClr val="00B050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0D4-4D95-A4AE-AA34091C8BAC}"/>
              </c:ext>
            </c:extLst>
          </c:dPt>
          <c:dLbls>
            <c:dLbl>
              <c:idx val="0"/>
              <c:layout>
                <c:manualLayout>
                  <c:x val="-4.131329293007141E-2"/>
                  <c:y val="6.8866025519602928E-2"/>
                </c:manualLayout>
              </c:layout>
              <c:tx>
                <c:rich>
                  <a:bodyPr/>
                  <a:lstStyle/>
                  <a:p>
                    <a:fld id="{06931AA8-64A7-4355-93C3-2EAED720B3BC}" type="PERCENTAGE">
                      <a:rPr lang="en-US"/>
                      <a:pPr/>
                      <a:t>[PERCENTAGE]</a:t>
                    </a:fld>
                    <a:endParaRPr lang="en-US"/>
                  </a:p>
                  <a:p>
                    <a:r>
                      <a:rPr lang="en-US"/>
                      <a:t>0.8</a:t>
                    </a:r>
                    <a:r>
                      <a:rPr lang="en-US" baseline="0"/>
                      <a:t> Miles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0D4-4D95-A4AE-AA34091C8BAC}"/>
                </c:ext>
              </c:extLst>
            </c:dLbl>
            <c:dLbl>
              <c:idx val="1"/>
              <c:layout>
                <c:manualLayout>
                  <c:x val="-0.12630692236975441"/>
                  <c:y val="0.17985028996872127"/>
                </c:manualLayout>
              </c:layout>
              <c:tx>
                <c:rich>
                  <a:bodyPr/>
                  <a:lstStyle/>
                  <a:p>
                    <a:fld id="{1492060F-BFD2-4505-816B-901AE420926D}" type="PERCENTAGE">
                      <a:rPr lang="en-US"/>
                      <a:pPr/>
                      <a:t>[PERCENTAGE]</a:t>
                    </a:fld>
                    <a:endParaRPr lang="en-US"/>
                  </a:p>
                  <a:p>
                    <a:r>
                      <a:rPr lang="en-US"/>
                      <a:t>2.4</a:t>
                    </a:r>
                    <a:r>
                      <a:rPr lang="en-US" baseline="0"/>
                      <a:t> Miles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0D4-4D95-A4AE-AA34091C8BAC}"/>
                </c:ext>
              </c:extLst>
            </c:dLbl>
            <c:dLbl>
              <c:idx val="2"/>
              <c:layout>
                <c:manualLayout>
                  <c:x val="-0.13595226374199981"/>
                  <c:y val="-0.21555653482225492"/>
                </c:manualLayout>
              </c:layout>
              <c:tx>
                <c:rich>
                  <a:bodyPr/>
                  <a:lstStyle/>
                  <a:p>
                    <a:fld id="{C56A8A05-0836-4044-AED2-11E711663231}" type="PERCENTAGE">
                      <a:rPr lang="en-US"/>
                      <a:pPr/>
                      <a:t>[PERCENTAGE]</a:t>
                    </a:fld>
                    <a:endParaRPr lang="en-US"/>
                  </a:p>
                  <a:p>
                    <a:r>
                      <a:rPr lang="en-US"/>
                      <a:t>4.4 Miles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0D4-4D95-A4AE-AA34091C8BAC}"/>
                </c:ext>
              </c:extLst>
            </c:dLbl>
            <c:dLbl>
              <c:idx val="3"/>
              <c:layout>
                <c:manualLayout>
                  <c:x val="0.16069395819063925"/>
                  <c:y val="-0.1572200690350308"/>
                </c:manualLayout>
              </c:layout>
              <c:tx>
                <c:rich>
                  <a:bodyPr/>
                  <a:lstStyle/>
                  <a:p>
                    <a:fld id="{818FF4BE-070B-4E61-B804-333DAB9C5660}" type="PERCENTAGE">
                      <a:rPr lang="en-US"/>
                      <a:pPr/>
                      <a:t>[PERCENTAGE]</a:t>
                    </a:fld>
                    <a:endParaRPr lang="en-US"/>
                  </a:p>
                  <a:p>
                    <a:r>
                      <a:rPr lang="en-US"/>
                      <a:t>4.2 Miles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0D4-4D95-A4AE-AA34091C8BAC}"/>
                </c:ext>
              </c:extLst>
            </c:dLbl>
            <c:dLbl>
              <c:idx val="4"/>
              <c:layout>
                <c:manualLayout>
                  <c:x val="0.11861431741432883"/>
                  <c:y val="0.20324132915498333"/>
                </c:manualLayout>
              </c:layout>
              <c:tx>
                <c:rich>
                  <a:bodyPr/>
                  <a:lstStyle/>
                  <a:p>
                    <a:fld id="{A9236B5C-37EA-4768-AF24-B2B3D9576187}" type="PERCENTAGE">
                      <a:rPr lang="en-US"/>
                      <a:pPr/>
                      <a:t>[PERCENTAGE]</a:t>
                    </a:fld>
                    <a:endParaRPr lang="en-US" dirty="0"/>
                  </a:p>
                  <a:p>
                    <a:r>
                      <a:rPr lang="en-US" dirty="0"/>
                      <a:t>2.7</a:t>
                    </a:r>
                    <a:r>
                      <a:rPr lang="en-US" baseline="0" dirty="0"/>
                      <a:t> Miles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0D4-4D95-A4AE-AA34091C8B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'[Newington_RSMS.xlsx]4-2018 PCI Road'!$R$2:$R$6</c:f>
              <c:strCache>
                <c:ptCount val="5"/>
                <c:pt idx="0">
                  <c:v>Reconstruction</c:v>
                </c:pt>
                <c:pt idx="1">
                  <c:v>Rehabilitation</c:v>
                </c:pt>
                <c:pt idx="2">
                  <c:v>Routine</c:v>
                </c:pt>
                <c:pt idx="3">
                  <c:v>Preventative</c:v>
                </c:pt>
                <c:pt idx="4">
                  <c:v>Deferred</c:v>
                </c:pt>
              </c:strCache>
            </c:strRef>
          </c:cat>
          <c:val>
            <c:numRef>
              <c:f>'[Newington_RSMS.xlsx]4-2018 PCI Road'!$S$2:$S$6</c:f>
              <c:numCache>
                <c:formatCode>General</c:formatCode>
                <c:ptCount val="5"/>
                <c:pt idx="0">
                  <c:v>0.79090909090909089</c:v>
                </c:pt>
                <c:pt idx="1">
                  <c:v>2.3914772727272728</c:v>
                </c:pt>
                <c:pt idx="2">
                  <c:v>4.3545454545454545</c:v>
                </c:pt>
                <c:pt idx="3">
                  <c:v>4.1696969696969699</c:v>
                </c:pt>
                <c:pt idx="4">
                  <c:v>2.6814393939393941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0D4-4D95-A4AE-AA34091C8BAC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492408477735949E-2"/>
          <c:y val="7.7837438892612937E-2"/>
          <c:w val="0.25869772697536392"/>
          <c:h val="0.670381969628119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0.0922</cdr:x>
      <cdr:y>0.56839</cdr:y>
    </cdr:from>
    <cdr:to>
      <cdr:x>0.21875</cdr:x>
      <cdr:y>0.64089</cdr:y>
    </cdr:to>
    <cdr:sp macro="" textlink="">
      <cdr:nvSpPr>
        <cdr:cNvPr id="2" name="TextBox 7">
          <a:extLst xmlns:a="http://schemas.openxmlformats.org/drawingml/2006/main">
            <a:ext uri="{FF2B5EF4-FFF2-40B4-BE49-F238E27FC236}">
              <a16:creationId xmlns:a16="http://schemas.microsoft.com/office/drawing/2014/main" id="{3132A3B5-6756-4C80-BC59-EFCC7B00E2F2}"/>
            </a:ext>
          </a:extLst>
        </cdr:cNvPr>
        <cdr:cNvSpPr txBox="1"/>
      </cdr:nvSpPr>
      <cdr:spPr>
        <a:xfrm xmlns:a="http://schemas.openxmlformats.org/drawingml/2006/main">
          <a:off x="804045" y="2895692"/>
          <a:ext cx="1103585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80-&lt;90</a:t>
          </a:r>
        </a:p>
      </cdr:txBody>
    </cdr:sp>
  </cdr:relSizeAnchor>
  <cdr:relSizeAnchor xmlns:cdr="http://schemas.openxmlformats.org/drawingml/2006/chartDrawing">
    <cdr:from>
      <cdr:x>0.0922</cdr:x>
      <cdr:y>0.71905</cdr:y>
    </cdr:from>
    <cdr:to>
      <cdr:x>0.21875</cdr:x>
      <cdr:y>0.79155</cdr:y>
    </cdr:to>
    <cdr:sp macro="" textlink="">
      <cdr:nvSpPr>
        <cdr:cNvPr id="3" name="TextBox 7">
          <a:extLst xmlns:a="http://schemas.openxmlformats.org/drawingml/2006/main">
            <a:ext uri="{FF2B5EF4-FFF2-40B4-BE49-F238E27FC236}">
              <a16:creationId xmlns:a16="http://schemas.microsoft.com/office/drawing/2014/main" id="{3132A3B5-6756-4C80-BC59-EFCC7B00E2F2}"/>
            </a:ext>
          </a:extLst>
        </cdr:cNvPr>
        <cdr:cNvSpPr txBox="1"/>
      </cdr:nvSpPr>
      <cdr:spPr>
        <a:xfrm xmlns:a="http://schemas.openxmlformats.org/drawingml/2006/main">
          <a:off x="804044" y="3663213"/>
          <a:ext cx="1103585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90-100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8DBCC6-1D82-4878-A1B8-6EDC628453F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BBF861-50A0-4C9C-9674-C5AD082B240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E5E996-2EEF-4B8A-BE9F-7E3E8785063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ADBF8-1353-4D6D-A2C3-76D09BF916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00FA6-4ABF-4943-A676-95F03A8A493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20B3B-DAE7-4793-8CE0-CDFB03C03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09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3F1DAD4-178E-477E-9153-81FF2519349C}"/>
              </a:ext>
            </a:extLst>
          </p:cNvPr>
          <p:cNvSpPr/>
          <p:nvPr userDrawn="1"/>
        </p:nvSpPr>
        <p:spPr>
          <a:xfrm>
            <a:off x="0" y="0"/>
            <a:ext cx="17179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B2C2D9-D972-4EE1-92EB-8A8500268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7963" y="1041400"/>
            <a:ext cx="10295985" cy="2387600"/>
          </a:xfrm>
        </p:spPr>
        <p:txBody>
          <a:bodyPr anchor="ctr">
            <a:normAutofit/>
          </a:bodyPr>
          <a:lstStyle>
            <a:lvl1pPr algn="l">
              <a:defRPr sz="5400" b="1"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A85489-F449-43BB-85F1-D1732212DC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7964" y="3621940"/>
            <a:ext cx="9144000" cy="1655762"/>
          </a:xfrm>
        </p:spPr>
        <p:txBody>
          <a:bodyPr/>
          <a:lstStyle>
            <a:lvl1pPr marL="0" indent="0" algn="l">
              <a:buNone/>
              <a:defRPr sz="2400" b="1" spc="300"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586EAD-72C5-430B-B34B-2CBD21AA63EC}"/>
              </a:ext>
            </a:extLst>
          </p:cNvPr>
          <p:cNvGrpSpPr/>
          <p:nvPr userDrawn="1"/>
        </p:nvGrpSpPr>
        <p:grpSpPr>
          <a:xfrm>
            <a:off x="0" y="5729536"/>
            <a:ext cx="12192000" cy="584506"/>
            <a:chOff x="0" y="6046414"/>
            <a:chExt cx="12192000" cy="58450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9953E14-11D9-42B7-A523-3D07B01178CA}"/>
                </a:ext>
              </a:extLst>
            </p:cNvPr>
            <p:cNvSpPr/>
            <p:nvPr userDrawn="1"/>
          </p:nvSpPr>
          <p:spPr>
            <a:xfrm>
              <a:off x="0" y="6046414"/>
              <a:ext cx="12192000" cy="5845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3667EF-3CA6-4481-93D2-D141D6D07A39}"/>
                </a:ext>
              </a:extLst>
            </p:cNvPr>
            <p:cNvSpPr/>
            <p:nvPr userDrawn="1"/>
          </p:nvSpPr>
          <p:spPr>
            <a:xfrm>
              <a:off x="0" y="6138712"/>
              <a:ext cx="12192000" cy="3999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CE13378-B881-4A71-A316-10CE421B718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476" b="41186"/>
            <a:stretch/>
          </p:blipFill>
          <p:spPr>
            <a:xfrm>
              <a:off x="110206" y="6138712"/>
              <a:ext cx="1576052" cy="399910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D3279C4-2CB7-43E9-8498-09B487E4FFFE}"/>
                </a:ext>
              </a:extLst>
            </p:cNvPr>
            <p:cNvGrpSpPr/>
            <p:nvPr userDrawn="1"/>
          </p:nvGrpSpPr>
          <p:grpSpPr>
            <a:xfrm>
              <a:off x="1828170" y="6199892"/>
              <a:ext cx="6318572" cy="303769"/>
              <a:chOff x="1788921" y="6123412"/>
              <a:chExt cx="6318572" cy="30376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61B3EE7-0552-4360-97C8-B07C3D5509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2173"/>
              <a:stretch/>
            </p:blipFill>
            <p:spPr>
              <a:xfrm>
                <a:off x="6096000" y="6143306"/>
                <a:ext cx="2011493" cy="25721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67164B37-273B-447A-B7EB-64022BA0EC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8946"/>
              <a:stretch/>
            </p:blipFill>
            <p:spPr>
              <a:xfrm>
                <a:off x="1788921" y="6123412"/>
                <a:ext cx="2011492" cy="303769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71AC37CB-0729-4DDE-A64C-E89F8677E2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8825" b="22148"/>
              <a:stretch/>
            </p:blipFill>
            <p:spPr>
              <a:xfrm>
                <a:off x="3871370" y="6123412"/>
                <a:ext cx="2121967" cy="2896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100559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999562D-DFB0-4051-8AF7-DF40D44A6444}"/>
              </a:ext>
            </a:extLst>
          </p:cNvPr>
          <p:cNvSpPr/>
          <p:nvPr userDrawn="1"/>
        </p:nvSpPr>
        <p:spPr>
          <a:xfrm>
            <a:off x="0" y="0"/>
            <a:ext cx="17179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F1D905-C1BF-4C12-85F9-A7060C43C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964" y="0"/>
            <a:ext cx="10359359" cy="1059255"/>
          </a:xfrm>
        </p:spPr>
        <p:txBody>
          <a:bodyPr/>
          <a:lstStyle>
            <a:lvl1pPr>
              <a:defRPr b="1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6B977-9A68-438D-928F-3A860347E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7964" y="1253331"/>
            <a:ext cx="10359359" cy="4351338"/>
          </a:xfrm>
        </p:spPr>
        <p:txBody>
          <a:bodyPr/>
          <a:lstStyle>
            <a:lvl1pPr>
              <a:defRPr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>
              <a:defRPr>
                <a:latin typeface="Segoe UI Semibold" panose="020B0702040204020203" pitchFamily="34" charset="0"/>
                <a:cs typeface="Segoe UI Semibold" panose="020B0702040204020203" pitchFamily="34" charset="0"/>
              </a:defRPr>
            </a:lvl2pPr>
            <a:lvl3pPr>
              <a:defRPr>
                <a:latin typeface="Segoe UI Semibold" panose="020B0702040204020203" pitchFamily="34" charset="0"/>
                <a:cs typeface="Segoe UI Semibold" panose="020B0702040204020203" pitchFamily="34" charset="0"/>
              </a:defRPr>
            </a:lvl3pPr>
            <a:lvl4pPr>
              <a:defRPr>
                <a:latin typeface="Segoe UI Semibold" panose="020B0702040204020203" pitchFamily="34" charset="0"/>
                <a:cs typeface="Segoe UI Semibold" panose="020B0702040204020203" pitchFamily="34" charset="0"/>
              </a:defRPr>
            </a:lvl4pPr>
            <a:lvl5pPr>
              <a:defRPr>
                <a:latin typeface="Segoe UI Semibold" panose="020B0702040204020203" pitchFamily="34" charset="0"/>
                <a:cs typeface="Segoe UI Semibold" panose="020B07020402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0F7194-33A1-46CB-8F63-FA862BD960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7" y="5604669"/>
            <a:ext cx="1593410" cy="115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925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D466DBA-7587-470C-B8E3-A2663E7898EF}"/>
              </a:ext>
            </a:extLst>
          </p:cNvPr>
          <p:cNvSpPr/>
          <p:nvPr userDrawn="1"/>
        </p:nvSpPr>
        <p:spPr>
          <a:xfrm>
            <a:off x="0" y="0"/>
            <a:ext cx="1717964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1411F8-BBA6-481D-BCA3-BBFFE9D44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7" y="5599912"/>
            <a:ext cx="1593410" cy="115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44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A1A2B5-9A71-4F84-AFC9-890A5CA87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4D9E9A-6BEC-4A99-B4A0-11A21B6EC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E9FEF-EF38-459C-9B45-A6F03FB730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6ABBD-DE60-45AE-86B0-40884FA343EA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89C7C-52A0-4DC2-8674-90BB580F4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A3A72-4530-46BE-8DA5-E8ABEDA34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9F9FE-9751-4DF4-BF6A-2E01818896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39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11.jf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f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ti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jpg"/><Relationship Id="rId4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81E13-9714-4D5F-9D20-E4C38AE23B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2982" y="734435"/>
            <a:ext cx="7660904" cy="238760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Road Surface Management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DD880A-A43A-4430-813B-240803FB2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2982" y="4740243"/>
            <a:ext cx="9218992" cy="84514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Christian Matthews, Transportation/GIS Analyst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Meredith Houghton, Planning Technician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05EF8C2-0C0C-4EA2-82E3-956427ECD1B6}"/>
              </a:ext>
            </a:extLst>
          </p:cNvPr>
          <p:cNvSpPr txBox="1">
            <a:spLocks/>
          </p:cNvSpPr>
          <p:nvPr/>
        </p:nvSpPr>
        <p:spPr>
          <a:xfrm>
            <a:off x="2382982" y="2890822"/>
            <a:ext cx="5447475" cy="5381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spc="3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Town of Newington</a:t>
            </a:r>
          </a:p>
        </p:txBody>
      </p:sp>
    </p:spTree>
    <p:extLst>
      <p:ext uri="{BB962C8B-B14F-4D97-AF65-F5344CB8AC3E}">
        <p14:creationId xmlns:p14="http://schemas.microsoft.com/office/powerpoint/2010/main" val="2384559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D3862-8E3B-445F-86AD-58B3EFEFA86C}"/>
              </a:ext>
            </a:extLst>
          </p:cNvPr>
          <p:cNvSpPr>
            <a:spLocks noGrp="1"/>
          </p:cNvSpPr>
          <p:nvPr/>
        </p:nvSpPr>
        <p:spPr>
          <a:xfrm>
            <a:off x="2010228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1A818-BA47-4BC2-A958-E99F15DB15E6}"/>
              </a:ext>
            </a:extLst>
          </p:cNvPr>
          <p:cNvSpPr>
            <a:spLocks noGrp="1"/>
          </p:cNvSpPr>
          <p:nvPr/>
        </p:nvSpPr>
        <p:spPr>
          <a:xfrm>
            <a:off x="2010228" y="1325561"/>
            <a:ext cx="8229600" cy="5297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2:  Condition Assessment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Collect Surface Condition Data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Ride Smoothness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Wheel Path Rutting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Cracking Types &amp; Severity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lang="en-US" dirty="0">
                <a:solidFill>
                  <a:sysClr val="windowText" lastClr="000000"/>
                </a:solidFill>
                <a:latin typeface="Calibri"/>
              </a:rPr>
              <a:t>Longitudinal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Transverse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Alligator</a:t>
            </a:r>
          </a:p>
          <a:p>
            <a:pPr lvl="3">
              <a:buFont typeface="Arial" pitchFamily="34" charset="0"/>
              <a:buChar char="•"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Edge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Patching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Potholes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Drainage</a:t>
            </a:r>
          </a:p>
          <a:p>
            <a:pPr lvl="1">
              <a:defRPr/>
            </a:pPr>
            <a:r>
              <a:rPr lang="en-US" dirty="0">
                <a:solidFill>
                  <a:sysClr val="windowText" lastClr="000000"/>
                </a:solidFill>
                <a:latin typeface="Calibri"/>
              </a:rPr>
              <a:t>Calculate Pavement Condition Index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Generate Reports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Maps and Interactive Viewers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Charts and Graphs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Show Historical Trends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F61110-4DE3-4BFB-A16E-DC2504DCD7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275" y="2347046"/>
            <a:ext cx="2888927" cy="21639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29D149-F3C3-4269-94F5-BF17FA5ABE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327" y="1084984"/>
            <a:ext cx="2772671" cy="20768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9ABB26-D842-4BA5-8B5A-A7EFAFD51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592" y="3344372"/>
            <a:ext cx="1743075" cy="2619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208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71A945-082C-4F05-AD0B-F1514926A8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307" y="1447801"/>
            <a:ext cx="2252625" cy="4208029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BB2EF1B-C96E-49FE-B499-925B597C6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258878"/>
              </p:ext>
            </p:extLst>
          </p:nvPr>
        </p:nvGraphicFramePr>
        <p:xfrm>
          <a:off x="4949371" y="1425435"/>
          <a:ext cx="6197600" cy="4920914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523822">
                  <a:extLst>
                    <a:ext uri="{9D8B030D-6E8A-4147-A177-3AD203B41FA5}">
                      <a16:colId xmlns:a16="http://schemas.microsoft.com/office/drawing/2014/main" val="437538625"/>
                    </a:ext>
                  </a:extLst>
                </a:gridCol>
                <a:gridCol w="2673778">
                  <a:extLst>
                    <a:ext uri="{9D8B030D-6E8A-4147-A177-3AD203B41FA5}">
                      <a16:colId xmlns:a16="http://schemas.microsoft.com/office/drawing/2014/main" val="2677123438"/>
                    </a:ext>
                  </a:extLst>
                </a:gridCol>
              </a:tblGrid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Patching/Potholes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343418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Drainage Condition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Fair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64160372"/>
                  </a:ext>
                </a:extLst>
              </a:tr>
              <a:tr h="43654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Roughness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Noticeably Uneven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5243051"/>
                  </a:ext>
                </a:extLst>
              </a:tr>
              <a:tr h="68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Longitudinal/Transvere Crack Severity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3262762"/>
                  </a:ext>
                </a:extLst>
              </a:tr>
              <a:tr h="68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Longitudinal/Transvere Crack Extent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65101258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Alligator Crack Severity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9009606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Alligator Crack Extent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01575538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Edge Crack Severity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4299210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Edge Crack Extent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4848668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Rutting Severity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Medium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8642496"/>
                  </a:ext>
                </a:extLst>
              </a:tr>
              <a:tr h="34517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Rutting Extent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9976369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33388E51-0404-4C01-9835-F2DA415FF44F}"/>
              </a:ext>
            </a:extLst>
          </p:cNvPr>
          <p:cNvSpPr>
            <a:spLocks noGrp="1"/>
          </p:cNvSpPr>
          <p:nvPr/>
        </p:nvSpPr>
        <p:spPr>
          <a:xfrm>
            <a:off x="2010228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Condition Assessment – Carters Ln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56ED3A-0C94-4EF7-8E95-D82B67FA7261}"/>
              </a:ext>
            </a:extLst>
          </p:cNvPr>
          <p:cNvSpPr txBox="1"/>
          <p:nvPr/>
        </p:nvSpPr>
        <p:spPr>
          <a:xfrm>
            <a:off x="2010227" y="5835134"/>
            <a:ext cx="272142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/>
              <a:t>PCI = 50/100 </a:t>
            </a:r>
          </a:p>
        </p:txBody>
      </p:sp>
    </p:spTree>
    <p:extLst>
      <p:ext uri="{BB962C8B-B14F-4D97-AF65-F5344CB8AC3E}">
        <p14:creationId xmlns:p14="http://schemas.microsoft.com/office/powerpoint/2010/main" val="1556933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BD75DEC-1490-4F83-9D7C-E80B94337E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8647059"/>
              </p:ext>
            </p:extLst>
          </p:nvPr>
        </p:nvGraphicFramePr>
        <p:xfrm>
          <a:off x="1860331" y="1364342"/>
          <a:ext cx="8720583" cy="5094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609ECC51-51F3-403C-8DD9-2D774027BF17}"/>
              </a:ext>
            </a:extLst>
          </p:cNvPr>
          <p:cNvSpPr>
            <a:spLocks noGrp="1"/>
          </p:cNvSpPr>
          <p:nvPr/>
        </p:nvSpPr>
        <p:spPr>
          <a:xfrm>
            <a:off x="2010228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Total Network Miles by PCI - 2018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A6F0FE-FB08-4DB7-902D-31FA6CB21769}"/>
              </a:ext>
            </a:extLst>
          </p:cNvPr>
          <p:cNvSpPr txBox="1"/>
          <p:nvPr/>
        </p:nvSpPr>
        <p:spPr>
          <a:xfrm>
            <a:off x="2790498" y="2249465"/>
            <a:ext cx="725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&lt;50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32A3B5-6756-4C80-BC59-EFCC7B00E2F2}"/>
              </a:ext>
            </a:extLst>
          </p:cNvPr>
          <p:cNvSpPr txBox="1"/>
          <p:nvPr/>
        </p:nvSpPr>
        <p:spPr>
          <a:xfrm>
            <a:off x="2664376" y="2932472"/>
            <a:ext cx="110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50-&lt;70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E1B3D4-C1EC-4777-9CFF-6D703005895C}"/>
              </a:ext>
            </a:extLst>
          </p:cNvPr>
          <p:cNvSpPr txBox="1"/>
          <p:nvPr/>
        </p:nvSpPr>
        <p:spPr>
          <a:xfrm>
            <a:off x="2664376" y="3596253"/>
            <a:ext cx="110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70-&lt;80</a:t>
            </a:r>
          </a:p>
        </p:txBody>
      </p:sp>
    </p:spTree>
    <p:extLst>
      <p:ext uri="{BB962C8B-B14F-4D97-AF65-F5344CB8AC3E}">
        <p14:creationId xmlns:p14="http://schemas.microsoft.com/office/powerpoint/2010/main" val="2259828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2704D1-4E77-4C5D-A34B-630DF7B673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398" y="5466229"/>
            <a:ext cx="2524125" cy="1076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5E3940-BBF1-406B-A068-BFCA4703F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8700" y="3233737"/>
            <a:ext cx="3543300" cy="12668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AF7605C-97B7-4B90-8AE1-6C89280415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069" y="0"/>
            <a:ext cx="605901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FB147F-6A9F-493B-9D87-AF2A94889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1625" y="506272"/>
            <a:ext cx="2233662" cy="1904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947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C674611-A546-4527-8381-DC18B2E75443}"/>
              </a:ext>
            </a:extLst>
          </p:cNvPr>
          <p:cNvSpPr>
            <a:spLocks noGrp="1"/>
          </p:cNvSpPr>
          <p:nvPr/>
        </p:nvSpPr>
        <p:spPr>
          <a:xfrm>
            <a:off x="1981200" y="34290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301DB12-53F1-487A-BB2B-8E6B69776279}"/>
              </a:ext>
            </a:extLst>
          </p:cNvPr>
          <p:cNvSpPr>
            <a:spLocks noGrp="1"/>
          </p:cNvSpPr>
          <p:nvPr/>
        </p:nvSpPr>
        <p:spPr>
          <a:xfrm>
            <a:off x="1981200" y="1668462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3:  Gather Cost Information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Calculate Average Costs for Treatments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 Life Cycle Approach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dirty="0">
                <a:solidFill>
                  <a:sysClr val="windowText" lastClr="000000"/>
                </a:solidFill>
                <a:latin typeface="Calibri"/>
              </a:rPr>
              <a:t>29 Different Treatment Types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90DF3F-C4CE-4E61-AC1C-5EAFF1333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566762"/>
            <a:ext cx="9971845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69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34B5D1-BD0C-4E03-BBCF-1774381D51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7489" y="1649969"/>
            <a:ext cx="8846803" cy="425553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E645E38-CF76-47FE-97DC-29540BD51901}"/>
              </a:ext>
            </a:extLst>
          </p:cNvPr>
          <p:cNvSpPr>
            <a:spLocks noGrp="1"/>
          </p:cNvSpPr>
          <p:nvPr/>
        </p:nvSpPr>
        <p:spPr>
          <a:xfrm>
            <a:off x="2017490" y="164709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Treatment Placement Timing</a:t>
            </a: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id="{E2D51B57-0495-40DF-8E01-81D7EB4FA3CD}"/>
              </a:ext>
            </a:extLst>
          </p:cNvPr>
          <p:cNvSpPr txBox="1"/>
          <p:nvPr/>
        </p:nvSpPr>
        <p:spPr>
          <a:xfrm>
            <a:off x="9459747" y="4992587"/>
            <a:ext cx="23783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 Reconstruction</a:t>
            </a:r>
          </a:p>
        </p:txBody>
      </p:sp>
      <p:sp>
        <p:nvSpPr>
          <p:cNvPr id="7" name="TextBox 14">
            <a:extLst>
              <a:ext uri="{FF2B5EF4-FFF2-40B4-BE49-F238E27FC236}">
                <a16:creationId xmlns:a16="http://schemas.microsoft.com/office/drawing/2014/main" id="{2092DFE7-F874-496B-BA72-B382844F3C47}"/>
              </a:ext>
            </a:extLst>
          </p:cNvPr>
          <p:cNvSpPr txBox="1"/>
          <p:nvPr/>
        </p:nvSpPr>
        <p:spPr>
          <a:xfrm>
            <a:off x="8574208" y="4617935"/>
            <a:ext cx="15424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FDR &amp; HMA</a:t>
            </a:r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E100D34A-3C89-4FC0-AE67-C149ED84E7AD}"/>
              </a:ext>
            </a:extLst>
          </p:cNvPr>
          <p:cNvSpPr txBox="1"/>
          <p:nvPr/>
        </p:nvSpPr>
        <p:spPr>
          <a:xfrm>
            <a:off x="7887519" y="3873668"/>
            <a:ext cx="37893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Mill &amp; HMA / In-Place Recycling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16">
            <a:extLst>
              <a:ext uri="{FF2B5EF4-FFF2-40B4-BE49-F238E27FC236}">
                <a16:creationId xmlns:a16="http://schemas.microsoft.com/office/drawing/2014/main" id="{4C466742-23B3-4A6E-B8BC-CA23B99833DB}"/>
              </a:ext>
            </a:extLst>
          </p:cNvPr>
          <p:cNvSpPr txBox="1"/>
          <p:nvPr/>
        </p:nvSpPr>
        <p:spPr>
          <a:xfrm>
            <a:off x="7508763" y="3174475"/>
            <a:ext cx="43293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Bonded Wearing Course / Thin HMA</a:t>
            </a:r>
          </a:p>
        </p:txBody>
      </p:sp>
      <p:sp>
        <p:nvSpPr>
          <p:cNvPr id="10" name="TextBox 17">
            <a:extLst>
              <a:ext uri="{FF2B5EF4-FFF2-40B4-BE49-F238E27FC236}">
                <a16:creationId xmlns:a16="http://schemas.microsoft.com/office/drawing/2014/main" id="{46DBBE77-2547-4089-B488-FFB00CE717E3}"/>
              </a:ext>
            </a:extLst>
          </p:cNvPr>
          <p:cNvSpPr txBox="1"/>
          <p:nvPr/>
        </p:nvSpPr>
        <p:spPr>
          <a:xfrm>
            <a:off x="7132953" y="2685992"/>
            <a:ext cx="4543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ARSAM / Cape Seal / Shim &amp; Chip Seal</a:t>
            </a:r>
          </a:p>
        </p:txBody>
      </p:sp>
      <p:sp>
        <p:nvSpPr>
          <p:cNvPr id="11" name="TextBox 18">
            <a:extLst>
              <a:ext uri="{FF2B5EF4-FFF2-40B4-BE49-F238E27FC236}">
                <a16:creationId xmlns:a16="http://schemas.microsoft.com/office/drawing/2014/main" id="{C8DC8244-D111-4CB6-86BB-2F658B6DB8CE}"/>
              </a:ext>
            </a:extLst>
          </p:cNvPr>
          <p:cNvSpPr txBox="1"/>
          <p:nvPr/>
        </p:nvSpPr>
        <p:spPr>
          <a:xfrm>
            <a:off x="6436820" y="2263914"/>
            <a:ext cx="44962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Sand Seal / Chip Seal /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Microsurfacing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5E355EEE-73A9-44F5-927E-DE9CF9569CB1}"/>
              </a:ext>
            </a:extLst>
          </p:cNvPr>
          <p:cNvSpPr txBox="1"/>
          <p:nvPr/>
        </p:nvSpPr>
        <p:spPr>
          <a:xfrm>
            <a:off x="5594816" y="1841836"/>
            <a:ext cx="2521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Crack Seal / Fog Seal</a:t>
            </a:r>
          </a:p>
        </p:txBody>
      </p:sp>
    </p:spTree>
    <p:extLst>
      <p:ext uri="{BB962C8B-B14F-4D97-AF65-F5344CB8AC3E}">
        <p14:creationId xmlns:p14="http://schemas.microsoft.com/office/powerpoint/2010/main" val="2737831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5FFB0-5AA5-4623-BF72-BE904F034D06}"/>
              </a:ext>
            </a:extLst>
          </p:cNvPr>
          <p:cNvSpPr txBox="1">
            <a:spLocks/>
          </p:cNvSpPr>
          <p:nvPr/>
        </p:nvSpPr>
        <p:spPr>
          <a:xfrm>
            <a:off x="2247900" y="8389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Every Treatment Has…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77C890D-3B74-47C4-AB22-E00D32B4B24E}"/>
              </a:ext>
            </a:extLst>
          </p:cNvPr>
          <p:cNvSpPr txBox="1">
            <a:spLocks/>
          </p:cNvSpPr>
          <p:nvPr/>
        </p:nvSpPr>
        <p:spPr>
          <a:xfrm>
            <a:off x="2247900" y="1333951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Unit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Estimated life extension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(number of years until the road returns to it’s prior condition)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Using these values, we calculate the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2800" dirty="0">
                <a:solidFill>
                  <a:sysClr val="windowText" lastClr="000000"/>
                </a:solidFill>
                <a:latin typeface="Calibri"/>
              </a:rPr>
              <a:t>	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quivalent 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nnual 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ost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B768BD-0428-49A7-8888-602BFCC2408A}"/>
              </a:ext>
            </a:extLst>
          </p:cNvPr>
          <p:cNvSpPr txBox="1"/>
          <p:nvPr/>
        </p:nvSpPr>
        <p:spPr>
          <a:xfrm>
            <a:off x="2782136" y="4702893"/>
            <a:ext cx="7161128" cy="58477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  <a:latin typeface="Calibri"/>
              </a:rPr>
              <a:t>EAC = Unit Cost / Estimated Life Extension</a:t>
            </a:r>
          </a:p>
        </p:txBody>
      </p:sp>
    </p:spTree>
    <p:extLst>
      <p:ext uri="{BB962C8B-B14F-4D97-AF65-F5344CB8AC3E}">
        <p14:creationId xmlns:p14="http://schemas.microsoft.com/office/powerpoint/2010/main" val="3316370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6A651-F921-4A67-9AA9-7F007267F068}"/>
              </a:ext>
            </a:extLst>
          </p:cNvPr>
          <p:cNvSpPr txBox="1">
            <a:spLocks/>
          </p:cNvSpPr>
          <p:nvPr/>
        </p:nvSpPr>
        <p:spPr>
          <a:xfrm>
            <a:off x="1933663" y="-75501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For a Mile of Road…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3" name="Group 3">
            <a:extLst>
              <a:ext uri="{FF2B5EF4-FFF2-40B4-BE49-F238E27FC236}">
                <a16:creationId xmlns:a16="http://schemas.microsoft.com/office/drawing/2014/main" id="{EEF25985-01FC-4EA3-8E7D-4E2C4DD88E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187123"/>
              </p:ext>
            </p:extLst>
          </p:nvPr>
        </p:nvGraphicFramePr>
        <p:xfrm>
          <a:off x="2162263" y="1296099"/>
          <a:ext cx="7848600" cy="3722304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8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Treatment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 Mile Cost*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Life Extension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EAC per Square Yard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 Reconstruction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$1,000,000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$2.84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Reclaim &amp; Repave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$250,000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$1.18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Mill &amp; HMA Overlay (1.5”)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$125,000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$0.89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Crack Seal &amp; Thin Overlay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$75,000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$0.67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Crack Seal &amp; Single Seal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$40,000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$0.47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6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Crack Seal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$5,000</a:t>
                      </a: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 horzOverflow="overflow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$0.12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8064A2"/>
                      </a:solidFill>
                    </a:lnL>
                    <a:lnR w="12700" cmpd="sng">
                      <a:solidFill>
                        <a:srgbClr val="8064A2"/>
                      </a:solidFill>
                    </a:lnR>
                    <a:lnT w="12700" cmpd="sng">
                      <a:solidFill>
                        <a:srgbClr val="8064A2"/>
                      </a:solidFill>
                    </a:lnT>
                    <a:lnB w="12700" cmpd="sng">
                      <a:solidFill>
                        <a:srgbClr val="8064A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3F676-FD38-4567-8E55-A1F57A442846}"/>
              </a:ext>
            </a:extLst>
          </p:cNvPr>
          <p:cNvSpPr txBox="1"/>
          <p:nvPr/>
        </p:nvSpPr>
        <p:spPr>
          <a:xfrm>
            <a:off x="2162263" y="5247003"/>
            <a:ext cx="2885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prstClr val="black"/>
                </a:solidFill>
                <a:latin typeface="Calibri"/>
              </a:rPr>
              <a:t>*Based on 1 mile of pavement at 24 ft wide</a:t>
            </a:r>
          </a:p>
        </p:txBody>
      </p:sp>
    </p:spTree>
    <p:extLst>
      <p:ext uri="{BB962C8B-B14F-4D97-AF65-F5344CB8AC3E}">
        <p14:creationId xmlns:p14="http://schemas.microsoft.com/office/powerpoint/2010/main" val="3073723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42E329-3324-4561-9634-9F06573154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45"/>
          <a:stretch/>
        </p:blipFill>
        <p:spPr>
          <a:xfrm>
            <a:off x="2645634" y="1967613"/>
            <a:ext cx="7315200" cy="3442587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AB9467D-0C37-468B-BBAC-1A048BD78111}"/>
              </a:ext>
            </a:extLst>
          </p:cNvPr>
          <p:cNvSpPr>
            <a:spLocks noGrp="1"/>
          </p:cNvSpPr>
          <p:nvPr/>
        </p:nvSpPr>
        <p:spPr>
          <a:xfrm>
            <a:off x="2123120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Treatment Timing vs. Cost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2DD9FF-196A-4991-AC6E-1F8452AECD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541132" y="1143000"/>
            <a:ext cx="7419702" cy="4356986"/>
          </a:xfrm>
          <a:prstGeom prst="rect">
            <a:avLst/>
          </a:prstGeom>
        </p:spPr>
      </p:pic>
      <p:sp>
        <p:nvSpPr>
          <p:cNvPr id="8" name="TextBox 4">
            <a:extLst>
              <a:ext uri="{FF2B5EF4-FFF2-40B4-BE49-F238E27FC236}">
                <a16:creationId xmlns:a16="http://schemas.microsoft.com/office/drawing/2014/main" id="{82959033-F703-4232-8228-5BD7E83D98BF}"/>
              </a:ext>
            </a:extLst>
          </p:cNvPr>
          <p:cNvSpPr txBox="1"/>
          <p:nvPr/>
        </p:nvSpPr>
        <p:spPr>
          <a:xfrm>
            <a:off x="8360635" y="2438400"/>
            <a:ext cx="24513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Think of treatment cost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 an inverse of existing</a:t>
            </a:r>
            <a:b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pavement condition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C8FC05-0166-414B-8212-58B1F67EC7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3" t="86249" r="42709" b="3438"/>
          <a:stretch/>
        </p:blipFill>
        <p:spPr>
          <a:xfrm>
            <a:off x="6531834" y="5562600"/>
            <a:ext cx="83820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342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E7B8AF5-5EC3-489C-8A7B-B00FB5CF7158}"/>
              </a:ext>
            </a:extLst>
          </p:cNvPr>
          <p:cNvSpPr txBox="1">
            <a:spLocks/>
          </p:cNvSpPr>
          <p:nvPr/>
        </p:nvSpPr>
        <p:spPr>
          <a:xfrm>
            <a:off x="2009163" y="109057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“Worst First”- “Fix it First” </a:t>
            </a:r>
            <a:b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Not Best Fiscal Policy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7A8FD3D-B5D6-416B-9BF2-F25E9D0C6E6D}"/>
              </a:ext>
            </a:extLst>
          </p:cNvPr>
          <p:cNvSpPr txBox="1">
            <a:spLocks/>
          </p:cNvSpPr>
          <p:nvPr/>
        </p:nvSpPr>
        <p:spPr>
          <a:xfrm>
            <a:off x="2009163" y="1434619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Fixing the worst roads first means rebuilding, which has the highest cost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Maintenance on other roads is neglected and their conditions worsen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Each year adds more miles to the list of “worst” that need rebuilding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Agencies dig themselves into a deeper financial hole with the “Worst First” strategy</a:t>
            </a:r>
          </a:p>
        </p:txBody>
      </p:sp>
    </p:spTree>
    <p:extLst>
      <p:ext uri="{BB962C8B-B14F-4D97-AF65-F5344CB8AC3E}">
        <p14:creationId xmlns:p14="http://schemas.microsoft.com/office/powerpoint/2010/main" val="101977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52FD7FB-775D-46D6-ABCF-B5F28751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3498" y="139411"/>
            <a:ext cx="7803931" cy="1023988"/>
          </a:xfrm>
        </p:spPr>
        <p:txBody>
          <a:bodyPr>
            <a:normAutofit/>
          </a:bodyPr>
          <a:lstStyle/>
          <a:p>
            <a:r>
              <a:rPr lang="en-US" sz="4100" dirty="0">
                <a:latin typeface="Calibri" panose="020F0502020204030204" pitchFamily="34" charset="0"/>
                <a:cs typeface="Calibri" panose="020F0502020204030204" pitchFamily="34" charset="0"/>
              </a:rPr>
              <a:t>What role do your roads play?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5" descr="C:\Users\N42EST\Desktop\UNH\Backup Data\Cyclist.jpg">
            <a:extLst>
              <a:ext uri="{FF2B5EF4-FFF2-40B4-BE49-F238E27FC236}">
                <a16:creationId xmlns:a16="http://schemas.microsoft.com/office/drawing/2014/main" id="{4AA0D0AC-B3C2-4479-8523-F098CA392A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69" r="10043" b="3"/>
          <a:stretch/>
        </p:blipFill>
        <p:spPr bwMode="auto">
          <a:xfrm>
            <a:off x="3559122" y="2661260"/>
            <a:ext cx="2788920" cy="2788920"/>
          </a:xfrm>
          <a:custGeom>
            <a:avLst/>
            <a:gdLst>
              <a:gd name="connsiteX0" fmla="*/ 1440180 w 2880360"/>
              <a:gd name="connsiteY0" fmla="*/ 0 h 2880360"/>
              <a:gd name="connsiteX1" fmla="*/ 2880360 w 2880360"/>
              <a:gd name="connsiteY1" fmla="*/ 1440180 h 2880360"/>
              <a:gd name="connsiteX2" fmla="*/ 1440180 w 2880360"/>
              <a:gd name="connsiteY2" fmla="*/ 2880360 h 2880360"/>
              <a:gd name="connsiteX3" fmla="*/ 0 w 2880360"/>
              <a:gd name="connsiteY3" fmla="*/ 1440180 h 2880360"/>
              <a:gd name="connsiteX4" fmla="*/ 1440180 w 2880360"/>
              <a:gd name="connsiteY4" fmla="*/ 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9B14BA-6EE9-4A8C-AECC-0269EDC1A2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38" r="4" b="4"/>
          <a:stretch/>
        </p:blipFill>
        <p:spPr>
          <a:xfrm>
            <a:off x="20" y="10"/>
            <a:ext cx="3967953" cy="3383270"/>
          </a:xfrm>
          <a:custGeom>
            <a:avLst/>
            <a:gdLst>
              <a:gd name="connsiteX0" fmla="*/ 0 w 3967973"/>
              <a:gd name="connsiteY0" fmla="*/ 0 h 3383280"/>
              <a:gd name="connsiteX1" fmla="*/ 3605273 w 3967973"/>
              <a:gd name="connsiteY1" fmla="*/ 0 h 3383280"/>
              <a:gd name="connsiteX2" fmla="*/ 3704836 w 3967973"/>
              <a:gd name="connsiteY2" fmla="*/ 163887 h 3383280"/>
              <a:gd name="connsiteX3" fmla="*/ 3967973 w 3967973"/>
              <a:gd name="connsiteY3" fmla="*/ 1203093 h 3383280"/>
              <a:gd name="connsiteX4" fmla="*/ 1787786 w 3967973"/>
              <a:gd name="connsiteY4" fmla="*/ 3383280 h 3383280"/>
              <a:gd name="connsiteX5" fmla="*/ 105448 w 3967973"/>
              <a:gd name="connsiteY5" fmla="*/ 2589894 h 3383280"/>
              <a:gd name="connsiteX6" fmla="*/ 0 w 3967973"/>
              <a:gd name="connsiteY6" fmla="*/ 2448881 h 338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</p:spPr>
      </p:pic>
      <p:pic>
        <p:nvPicPr>
          <p:cNvPr id="6" name="Picture 4" descr="MPj04004720000[1]">
            <a:extLst>
              <a:ext uri="{FF2B5EF4-FFF2-40B4-BE49-F238E27FC236}">
                <a16:creationId xmlns:a16="http://schemas.microsoft.com/office/drawing/2014/main" id="{C0135497-C5A8-4DB5-9A6A-9EC28BDE8E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75" r="14315" b="1"/>
          <a:stretch/>
        </p:blipFill>
        <p:spPr bwMode="auto">
          <a:xfrm>
            <a:off x="4825" y="4007260"/>
            <a:ext cx="3155071" cy="2850749"/>
          </a:xfrm>
          <a:custGeom>
            <a:avLst/>
            <a:gdLst>
              <a:gd name="connsiteX0" fmla="*/ 1358746 w 3155071"/>
              <a:gd name="connsiteY0" fmla="*/ 0 h 2850749"/>
              <a:gd name="connsiteX1" fmla="*/ 3155071 w 3155071"/>
              <a:gd name="connsiteY1" fmla="*/ 1796325 h 2850749"/>
              <a:gd name="connsiteX2" fmla="*/ 2848287 w 3155071"/>
              <a:gd name="connsiteY2" fmla="*/ 2800668 h 2850749"/>
              <a:gd name="connsiteX3" fmla="*/ 2810837 w 3155071"/>
              <a:gd name="connsiteY3" fmla="*/ 2850749 h 2850749"/>
              <a:gd name="connsiteX4" fmla="*/ 0 w 3155071"/>
              <a:gd name="connsiteY4" fmla="*/ 2850749 h 2850749"/>
              <a:gd name="connsiteX5" fmla="*/ 0 w 3155071"/>
              <a:gd name="connsiteY5" fmla="*/ 623564 h 2850749"/>
              <a:gd name="connsiteX6" fmla="*/ 88552 w 3155071"/>
              <a:gd name="connsiteY6" fmla="*/ 526132 h 2850749"/>
              <a:gd name="connsiteX7" fmla="*/ 1358746 w 3155071"/>
              <a:gd name="connsiteY7" fmla="*/ 0 h 285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8E54D57-C737-44FC-BFA5-7D37BEB8D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3656" y="1407754"/>
            <a:ext cx="5728344" cy="5297780"/>
          </a:xfrm>
        </p:spPr>
        <p:txBody>
          <a:bodyPr anchor="t">
            <a:noAutofit/>
          </a:bodyPr>
          <a:lstStyle/>
          <a:p>
            <a:r>
              <a:rPr lang="en-US" sz="2400" dirty="0"/>
              <a:t>Commuting</a:t>
            </a:r>
          </a:p>
          <a:p>
            <a:pPr lvl="1"/>
            <a:r>
              <a:rPr lang="en-US" dirty="0"/>
              <a:t>To and from work, school, doctors, stores</a:t>
            </a:r>
          </a:p>
          <a:p>
            <a:r>
              <a:rPr lang="en-US" sz="2400" dirty="0"/>
              <a:t>Services</a:t>
            </a:r>
          </a:p>
          <a:p>
            <a:pPr lvl="1"/>
            <a:r>
              <a:rPr lang="en-US" dirty="0"/>
              <a:t>Police, fire, ambulance, mail, trash</a:t>
            </a:r>
          </a:p>
          <a:p>
            <a:r>
              <a:rPr lang="en-US" sz="2400" dirty="0"/>
              <a:t>Commerce/Shipping</a:t>
            </a:r>
          </a:p>
          <a:p>
            <a:pPr lvl="1"/>
            <a:r>
              <a:rPr lang="en-US" dirty="0"/>
              <a:t>Merchandise, natural resources, food</a:t>
            </a:r>
          </a:p>
          <a:p>
            <a:r>
              <a:rPr lang="en-US" sz="2400" dirty="0"/>
              <a:t>Tourism</a:t>
            </a:r>
          </a:p>
          <a:p>
            <a:pPr lvl="1"/>
            <a:r>
              <a:rPr lang="en-US" dirty="0"/>
              <a:t>Beaches, mountains, skiing, events</a:t>
            </a:r>
          </a:p>
          <a:p>
            <a:r>
              <a:rPr lang="en-US" sz="2400" dirty="0"/>
              <a:t>Recreational</a:t>
            </a:r>
          </a:p>
          <a:p>
            <a:pPr lvl="1"/>
            <a:r>
              <a:rPr lang="en-US" dirty="0"/>
              <a:t>Walking, cycling</a:t>
            </a:r>
          </a:p>
        </p:txBody>
      </p:sp>
    </p:spTree>
    <p:extLst>
      <p:ext uri="{BB962C8B-B14F-4D97-AF65-F5344CB8AC3E}">
        <p14:creationId xmlns:p14="http://schemas.microsoft.com/office/powerpoint/2010/main" val="2813861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A7D98A2-551F-4EB8-8E31-30EF69285971}"/>
              </a:ext>
            </a:extLst>
          </p:cNvPr>
          <p:cNvSpPr>
            <a:spLocks noGrp="1"/>
          </p:cNvSpPr>
          <p:nvPr/>
        </p:nvSpPr>
        <p:spPr>
          <a:xfrm>
            <a:off x="2012731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CE6B460-806A-4B8C-A57D-02D309C7113E}"/>
              </a:ext>
            </a:extLst>
          </p:cNvPr>
          <p:cNvSpPr>
            <a:spLocks noGrp="1"/>
          </p:cNvSpPr>
          <p:nvPr/>
        </p:nvSpPr>
        <p:spPr>
          <a:xfrm>
            <a:off x="2012731" y="1325562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4:  Establish Goals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Condition Goals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Mileage Goals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50960A-B1C6-4B0D-8D82-5B57875102C7}"/>
              </a:ext>
            </a:extLst>
          </p:cNvPr>
          <p:cNvSpPr/>
          <p:nvPr/>
        </p:nvSpPr>
        <p:spPr>
          <a:xfrm>
            <a:off x="1762699" y="3429000"/>
            <a:ext cx="10311787" cy="1261884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solidFill>
                  <a:sysClr val="windowText" lastClr="000000"/>
                </a:solidFill>
                <a:latin typeface="Calibri"/>
              </a:rPr>
              <a:t>“Keep the Good Roads Good”</a:t>
            </a:r>
          </a:p>
          <a:p>
            <a:pPr>
              <a:spcBef>
                <a:spcPct val="0"/>
              </a:spcBef>
              <a:defRPr/>
            </a:pPr>
            <a:r>
              <a:rPr lang="en-US" sz="3200" b="1" u="sng" dirty="0">
                <a:latin typeface="Calibri" panose="020F0502020204030204" pitchFamily="34" charset="0"/>
                <a:cs typeface="Calibri" panose="020F0502020204030204" pitchFamily="34" charset="0"/>
              </a:rPr>
              <a:t>Goal = Year over Year, Increase or Maintain System PCI Level</a:t>
            </a:r>
          </a:p>
        </p:txBody>
      </p:sp>
    </p:spTree>
    <p:extLst>
      <p:ext uri="{BB962C8B-B14F-4D97-AF65-F5344CB8AC3E}">
        <p14:creationId xmlns:p14="http://schemas.microsoft.com/office/powerpoint/2010/main" val="567716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C653EAA-3C80-4F54-825F-83F22C706FE2}"/>
              </a:ext>
            </a:extLst>
          </p:cNvPr>
          <p:cNvSpPr>
            <a:spLocks noGrp="1"/>
          </p:cNvSpPr>
          <p:nvPr/>
        </p:nvSpPr>
        <p:spPr>
          <a:xfrm>
            <a:off x="1981200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8A29BD6-E5C3-4A73-A090-95C1B6F2BA9A}"/>
              </a:ext>
            </a:extLst>
          </p:cNvPr>
          <p:cNvSpPr>
            <a:spLocks noGrp="1"/>
          </p:cNvSpPr>
          <p:nvPr/>
        </p:nvSpPr>
        <p:spPr>
          <a:xfrm>
            <a:off x="1981200" y="1325562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5:  Perform Analysis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Entirely Up to the Agency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Simple to Complex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Computer Based Programs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Excel Spreadsheets</a:t>
            </a:r>
          </a:p>
        </p:txBody>
      </p:sp>
      <p:pic>
        <p:nvPicPr>
          <p:cNvPr id="7" name="Picture 6" descr="A close up of a hanger&#10;&#10;Description generated with high confidence">
            <a:extLst>
              <a:ext uri="{FF2B5EF4-FFF2-40B4-BE49-F238E27FC236}">
                <a16:creationId xmlns:a16="http://schemas.microsoft.com/office/drawing/2014/main" id="{4424F5B5-D471-4245-875E-67AB1EB7F7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725" y="3932450"/>
            <a:ext cx="1844194" cy="2514810"/>
          </a:xfrm>
          <a:prstGeom prst="rect">
            <a:avLst/>
          </a:prstGeom>
        </p:spPr>
      </p:pic>
      <p:pic>
        <p:nvPicPr>
          <p:cNvPr id="9" name="Picture 8" descr="A black sign with white text&#10;&#10;Description generated with very high confidence">
            <a:extLst>
              <a:ext uri="{FF2B5EF4-FFF2-40B4-BE49-F238E27FC236}">
                <a16:creationId xmlns:a16="http://schemas.microsoft.com/office/drawing/2014/main" id="{043B8F97-85EA-4B7B-BA8E-DF43500BB4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922" y="4288220"/>
            <a:ext cx="2604324" cy="1883979"/>
          </a:xfrm>
          <a:prstGeom prst="rect">
            <a:avLst/>
          </a:prstGeom>
        </p:spPr>
      </p:pic>
      <p:pic>
        <p:nvPicPr>
          <p:cNvPr id="11" name="Picture 10" descr="A close up of a sign&#10;&#10;Description generated with high confidence">
            <a:extLst>
              <a:ext uri="{FF2B5EF4-FFF2-40B4-BE49-F238E27FC236}">
                <a16:creationId xmlns:a16="http://schemas.microsoft.com/office/drawing/2014/main" id="{92CDA8AF-D7BD-4280-8806-B4285829B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9333" y="2569780"/>
            <a:ext cx="2714913" cy="1357457"/>
          </a:xfrm>
          <a:prstGeom prst="rect">
            <a:avLst/>
          </a:prstGeom>
        </p:spPr>
      </p:pic>
      <p:pic>
        <p:nvPicPr>
          <p:cNvPr id="13" name="Picture 1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BDB9E156-342C-4B5F-BF0D-424CB33ED03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444" y="4013160"/>
            <a:ext cx="2414627" cy="24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813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59606F7-DFF8-4392-BD69-26C21A3A4E86}"/>
              </a:ext>
            </a:extLst>
          </p:cNvPr>
          <p:cNvSpPr/>
          <p:nvPr/>
        </p:nvSpPr>
        <p:spPr>
          <a:xfrm>
            <a:off x="5276063" y="1490357"/>
            <a:ext cx="6563427" cy="3440366"/>
          </a:xfrm>
          <a:prstGeom prst="rect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(Importance * 40%)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(Traffic Volume * 35%)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(Pavement Condition Index * 25%)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BB4CDD0-B201-420A-B770-E3258C0BB263}"/>
              </a:ext>
            </a:extLst>
          </p:cNvPr>
          <p:cNvSpPr>
            <a:spLocks noGrp="1"/>
          </p:cNvSpPr>
          <p:nvPr/>
        </p:nvSpPr>
        <p:spPr>
          <a:xfrm>
            <a:off x="1981200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Scoring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EBC0DE-2E1A-4117-82AF-AF5E672B13A3}"/>
              </a:ext>
            </a:extLst>
          </p:cNvPr>
          <p:cNvSpPr txBox="1"/>
          <p:nvPr/>
        </p:nvSpPr>
        <p:spPr>
          <a:xfrm>
            <a:off x="2751149" y="2910175"/>
            <a:ext cx="1590261" cy="646331"/>
          </a:xfrm>
          <a:prstGeom prst="rect">
            <a:avLst/>
          </a:prstGeom>
          <a:noFill/>
          <a:ln w="28575">
            <a:solidFill>
              <a:srgbClr val="3366CC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Priority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49760D-3C36-41BC-AED5-E173500022DB}"/>
              </a:ext>
            </a:extLst>
          </p:cNvPr>
          <p:cNvSpPr txBox="1"/>
          <p:nvPr/>
        </p:nvSpPr>
        <p:spPr>
          <a:xfrm>
            <a:off x="4603805" y="2910175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437F60-3B66-4B6A-858B-6027A725DBCF}"/>
              </a:ext>
            </a:extLst>
          </p:cNvPr>
          <p:cNvSpPr txBox="1"/>
          <p:nvPr/>
        </p:nvSpPr>
        <p:spPr>
          <a:xfrm>
            <a:off x="3164618" y="5588490"/>
            <a:ext cx="79274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*Lower PCI = Lower Priority, Higher PCI = Higher Priority*</a:t>
            </a:r>
          </a:p>
        </p:txBody>
      </p:sp>
    </p:spTree>
    <p:extLst>
      <p:ext uri="{BB962C8B-B14F-4D97-AF65-F5344CB8AC3E}">
        <p14:creationId xmlns:p14="http://schemas.microsoft.com/office/powerpoint/2010/main" val="4267414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4C565DE-2F4C-46B7-8A56-AC933992E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616384"/>
              </p:ext>
            </p:extLst>
          </p:nvPr>
        </p:nvGraphicFramePr>
        <p:xfrm>
          <a:off x="2000248" y="323850"/>
          <a:ext cx="9955532" cy="6229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2">
                  <a:extLst>
                    <a:ext uri="{9D8B030D-6E8A-4147-A177-3AD203B41FA5}">
                      <a16:colId xmlns:a16="http://schemas.microsoft.com/office/drawing/2014/main" val="1762217895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3783776906"/>
                    </a:ext>
                  </a:extLst>
                </a:gridCol>
                <a:gridCol w="1997492">
                  <a:extLst>
                    <a:ext uri="{9D8B030D-6E8A-4147-A177-3AD203B41FA5}">
                      <a16:colId xmlns:a16="http://schemas.microsoft.com/office/drawing/2014/main" val="4227663909"/>
                    </a:ext>
                  </a:extLst>
                </a:gridCol>
                <a:gridCol w="997275">
                  <a:extLst>
                    <a:ext uri="{9D8B030D-6E8A-4147-A177-3AD203B41FA5}">
                      <a16:colId xmlns:a16="http://schemas.microsoft.com/office/drawing/2014/main" val="790502180"/>
                    </a:ext>
                  </a:extLst>
                </a:gridCol>
                <a:gridCol w="1213106">
                  <a:extLst>
                    <a:ext uri="{9D8B030D-6E8A-4147-A177-3AD203B41FA5}">
                      <a16:colId xmlns:a16="http://schemas.microsoft.com/office/drawing/2014/main" val="2741147538"/>
                    </a:ext>
                  </a:extLst>
                </a:gridCol>
                <a:gridCol w="1387608">
                  <a:extLst>
                    <a:ext uri="{9D8B030D-6E8A-4147-A177-3AD203B41FA5}">
                      <a16:colId xmlns:a16="http://schemas.microsoft.com/office/drawing/2014/main" val="2526233164"/>
                    </a:ext>
                  </a:extLst>
                </a:gridCol>
                <a:gridCol w="1012581">
                  <a:extLst>
                    <a:ext uri="{9D8B030D-6E8A-4147-A177-3AD203B41FA5}">
                      <a16:colId xmlns:a16="http://schemas.microsoft.com/office/drawing/2014/main" val="3192476666"/>
                    </a:ext>
                  </a:extLst>
                </a:gridCol>
                <a:gridCol w="1228413">
                  <a:extLst>
                    <a:ext uri="{9D8B030D-6E8A-4147-A177-3AD203B41FA5}">
                      <a16:colId xmlns:a16="http://schemas.microsoft.com/office/drawing/2014/main" val="1447300402"/>
                    </a:ext>
                  </a:extLst>
                </a:gridCol>
                <a:gridCol w="850325">
                  <a:extLst>
                    <a:ext uri="{9D8B030D-6E8A-4147-A177-3AD203B41FA5}">
                      <a16:colId xmlns:a16="http://schemas.microsoft.com/office/drawing/2014/main" val="2739833576"/>
                    </a:ext>
                  </a:extLst>
                </a:gridCol>
              </a:tblGrid>
              <a:tr h="4234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Rank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Priority Score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Street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</a:rPr>
                        <a:t>Importance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Traffic Volume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PCI 2018 (Road)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Importance</a:t>
                      </a:r>
                      <a:br>
                        <a:rPr lang="en-US" sz="1100" b="1" u="none" strike="noStrike">
                          <a:effectLst/>
                        </a:rPr>
                      </a:br>
                      <a:r>
                        <a:rPr lang="en-US" sz="1100" b="1" u="none" strike="noStrike">
                          <a:effectLst/>
                        </a:rPr>
                        <a:t>Score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Traffic Volume</a:t>
                      </a:r>
                      <a:br>
                        <a:rPr lang="en-US" sz="1100" b="1" u="none" strike="noStrike">
                          <a:effectLst/>
                        </a:rPr>
                      </a:br>
                      <a:r>
                        <a:rPr lang="en-US" sz="1100" b="1" u="none" strike="noStrike">
                          <a:effectLst/>
                        </a:rPr>
                        <a:t>Score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>
                          <a:effectLst/>
                        </a:rPr>
                        <a:t>PCI Score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ctr"/>
                </a:tc>
                <a:extLst>
                  <a:ext uri="{0D108BD9-81ED-4DB2-BD59-A6C34878D82A}">
                    <a16:rowId xmlns:a16="http://schemas.microsoft.com/office/drawing/2014/main" val="276451285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91.8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Gosling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777933131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81.8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Shattuck 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0.2075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216849459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79.3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Nimble Hill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0.1825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228611853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66.3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Mcintyre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672540516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61.5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Little Bay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941247614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57.5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Fox Point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634484191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54.3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Beane Ln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0.2325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619348725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Patterson Ln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4225731357"/>
                  </a:ext>
                </a:extLst>
              </a:tr>
              <a:tr h="324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46.3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Hodgdon Farm Ln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469722912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45.3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Gundalow Lndg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0.2225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275357422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43.3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Old Post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0.2025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116767524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Airport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0.1975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829481907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39.5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Hannah Ln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932553279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39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River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156842185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Dumpling Cv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100390099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37.3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Welsh Cove 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0.2225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992137948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36.5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Brickyard Way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787159615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35.5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Little Bay Rd Ext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0.205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370565722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Captains' Landing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0.1975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101121296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Coleman Dr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594693425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34.3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Bloody Point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0.1225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539778019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Mott Cove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0.1875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488707841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33.8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Short 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0.1175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2160958546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Old Dover Rd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643002657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31.3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Swan Island Ln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0.0925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1932843540"/>
                  </a:ext>
                </a:extLst>
              </a:tr>
              <a:tr h="2192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27.5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Carters Ln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0.07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0.125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4" marR="7504" marT="7504" marB="0" anchor="b"/>
                </a:tc>
                <a:extLst>
                  <a:ext uri="{0D108BD9-81ED-4DB2-BD59-A6C34878D82A}">
                    <a16:rowId xmlns:a16="http://schemas.microsoft.com/office/drawing/2014/main" val="3769664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630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5424BC-24E8-4969-88D3-B0CEB6BF4257}"/>
              </a:ext>
            </a:extLst>
          </p:cNvPr>
          <p:cNvSpPr>
            <a:spLocks noGrp="1"/>
          </p:cNvSpPr>
          <p:nvPr/>
        </p:nvSpPr>
        <p:spPr>
          <a:xfrm>
            <a:off x="1966686" y="0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E36250E-8A28-41A8-ABCC-ED8AD804532E}"/>
              </a:ext>
            </a:extLst>
          </p:cNvPr>
          <p:cNvSpPr>
            <a:spLocks noGrp="1"/>
          </p:cNvSpPr>
          <p:nvPr/>
        </p:nvSpPr>
        <p:spPr>
          <a:xfrm>
            <a:off x="1891185" y="1450298"/>
            <a:ext cx="4869543" cy="2651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6:  Select Treatments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Most Commonly Used Treatments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Crack Sealing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Chip Sealing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Overlays / Inlays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Rehab. Treatments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2493C6-C332-42FA-AA55-A65D19D68EA2}"/>
              </a:ext>
            </a:extLst>
          </p:cNvPr>
          <p:cNvSpPr/>
          <p:nvPr/>
        </p:nvSpPr>
        <p:spPr>
          <a:xfrm>
            <a:off x="6539385" y="1910077"/>
            <a:ext cx="6096000" cy="8371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Research Other Treatments</a:t>
            </a:r>
          </a:p>
          <a:p>
            <a:pPr marL="1143000" lvl="2" indent="-2286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Expand the Toolbox</a:t>
            </a:r>
          </a:p>
        </p:txBody>
      </p:sp>
    </p:spTree>
    <p:extLst>
      <p:ext uri="{BB962C8B-B14F-4D97-AF65-F5344CB8AC3E}">
        <p14:creationId xmlns:p14="http://schemas.microsoft.com/office/powerpoint/2010/main" val="3373200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F7F6298-7B5A-41F1-8C4A-9BE6F5F3A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390" y="128342"/>
            <a:ext cx="2161832" cy="45345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564909-024B-43E5-BBD6-5BFBEE6C6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234" y="161622"/>
            <a:ext cx="2903809" cy="4896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33960D-36CF-41D8-9A09-82A8E7DDE6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857" y="4725893"/>
            <a:ext cx="3206360" cy="19704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3759FD-DCD4-4AB1-AE65-98FD95932D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9306" y="4990035"/>
            <a:ext cx="2160620" cy="16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73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8F5F6730-483A-40B1-B498-F34039D797BB}"/>
              </a:ext>
            </a:extLst>
          </p:cNvPr>
          <p:cNvSpPr>
            <a:spLocks noGrp="1"/>
          </p:cNvSpPr>
          <p:nvPr/>
        </p:nvSpPr>
        <p:spPr>
          <a:xfrm>
            <a:off x="2247900" y="-149079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Maintenance Strategies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4D5A90-35F4-4327-A640-D8A04648A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271" y="993921"/>
            <a:ext cx="7941129" cy="587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7282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5ECD4-CEC3-4251-A24B-E2B35C9129C0}"/>
              </a:ext>
            </a:extLst>
          </p:cNvPr>
          <p:cNvSpPr txBox="1">
            <a:spLocks/>
          </p:cNvSpPr>
          <p:nvPr/>
        </p:nvSpPr>
        <p:spPr>
          <a:xfrm>
            <a:off x="2053771" y="43543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E54FC-5D0B-4F1C-B808-C1F3A79A6901}"/>
              </a:ext>
            </a:extLst>
          </p:cNvPr>
          <p:cNvSpPr txBox="1">
            <a:spLocks/>
          </p:cNvSpPr>
          <p:nvPr/>
        </p:nvSpPr>
        <p:spPr>
          <a:xfrm>
            <a:off x="2053771" y="1369105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7:  Summarize and Communicate 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Develop 3-Year Paving Program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Communicate the Goals &amp; the Budget</a:t>
            </a:r>
          </a:p>
        </p:txBody>
      </p:sp>
    </p:spTree>
    <p:extLst>
      <p:ext uri="{BB962C8B-B14F-4D97-AF65-F5344CB8AC3E}">
        <p14:creationId xmlns:p14="http://schemas.microsoft.com/office/powerpoint/2010/main" val="14157336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5ECD4-CEC3-4251-A24B-E2B35C9129C0}"/>
              </a:ext>
            </a:extLst>
          </p:cNvPr>
          <p:cNvSpPr txBox="1">
            <a:spLocks/>
          </p:cNvSpPr>
          <p:nvPr/>
        </p:nvSpPr>
        <p:spPr>
          <a:xfrm>
            <a:off x="2868929" y="95534"/>
            <a:ext cx="73952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2019 Recommendations</a:t>
            </a:r>
            <a:endParaRPr kumimoji="0" lang="en-US" sz="3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B98C6D-B846-4B62-AF31-86B6FFC7C6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863597"/>
              </p:ext>
            </p:extLst>
          </p:nvPr>
        </p:nvGraphicFramePr>
        <p:xfrm>
          <a:off x="2893325" y="1472293"/>
          <a:ext cx="7370815" cy="45794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3563">
                  <a:extLst>
                    <a:ext uri="{9D8B030D-6E8A-4147-A177-3AD203B41FA5}">
                      <a16:colId xmlns:a16="http://schemas.microsoft.com/office/drawing/2014/main" val="1534530672"/>
                    </a:ext>
                  </a:extLst>
                </a:gridCol>
                <a:gridCol w="645290">
                  <a:extLst>
                    <a:ext uri="{9D8B030D-6E8A-4147-A177-3AD203B41FA5}">
                      <a16:colId xmlns:a16="http://schemas.microsoft.com/office/drawing/2014/main" val="2276554904"/>
                    </a:ext>
                  </a:extLst>
                </a:gridCol>
                <a:gridCol w="945702">
                  <a:extLst>
                    <a:ext uri="{9D8B030D-6E8A-4147-A177-3AD203B41FA5}">
                      <a16:colId xmlns:a16="http://schemas.microsoft.com/office/drawing/2014/main" val="8618512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950983595"/>
                    </a:ext>
                  </a:extLst>
                </a:gridCol>
                <a:gridCol w="2339578">
                  <a:extLst>
                    <a:ext uri="{9D8B030D-6E8A-4147-A177-3AD203B41FA5}">
                      <a16:colId xmlns:a16="http://schemas.microsoft.com/office/drawing/2014/main" val="2195127567"/>
                    </a:ext>
                  </a:extLst>
                </a:gridCol>
                <a:gridCol w="1386602">
                  <a:extLst>
                    <a:ext uri="{9D8B030D-6E8A-4147-A177-3AD203B41FA5}">
                      <a16:colId xmlns:a16="http://schemas.microsoft.com/office/drawing/2014/main" val="73781281"/>
                    </a:ext>
                  </a:extLst>
                </a:gridCol>
              </a:tblGrid>
              <a:tr h="23955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Street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1055410"/>
                  </a:ext>
                </a:extLst>
              </a:tr>
              <a:tr h="47910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PCI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Priority </a:t>
                      </a:r>
                      <a:br>
                        <a:rPr lang="en-US" sz="1300" b="1" dirty="0">
                          <a:effectLst/>
                        </a:rPr>
                      </a:br>
                      <a:r>
                        <a:rPr lang="en-US" sz="1300" b="1" dirty="0">
                          <a:effectLst/>
                        </a:rPr>
                        <a:t>Score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en-US" sz="1300" b="1" dirty="0">
                          <a:effectLst/>
                        </a:rPr>
                      </a:br>
                      <a:r>
                        <a:rPr lang="en-US" sz="1300" b="1" dirty="0">
                          <a:effectLst/>
                        </a:rPr>
                        <a:t>Rank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Repair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effectLst/>
                        </a:rPr>
                        <a:t>Cost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6049"/>
                  </a:ext>
                </a:extLst>
              </a:tr>
              <a:tr h="383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Gosling Rd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Deferred Maintenance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$0.00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0961167"/>
                  </a:ext>
                </a:extLst>
              </a:tr>
              <a:tr h="383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Shattuck Way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Deferred Maintenance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$0.00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296564"/>
                  </a:ext>
                </a:extLst>
              </a:tr>
              <a:tr h="577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Nimble Hill Rd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79.3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Milling / HMA (1.5")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HMA Overlay (1.25")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Isolated Patch and HMA Shim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$68,064.10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860364"/>
                  </a:ext>
                </a:extLst>
              </a:tr>
              <a:tr h="774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ysClr val="windowText" lastClr="000000"/>
                          </a:solidFill>
                          <a:effectLst/>
                        </a:rPr>
                        <a:t>Mcintyre</a:t>
                      </a: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 Rd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66.3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Milling / HMA (1.5")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Isolated Patch and HMA Shim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Microsurfacing (Single)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Crack Seal (Major)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$43,257.55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91879"/>
                  </a:ext>
                </a:extLst>
              </a:tr>
              <a:tr h="5779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Little Bay Rd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Crack Seal (Minor)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Crack Seal (Major)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Isolated Patch and HMA Shim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$20,874.23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334295"/>
                  </a:ext>
                </a:extLst>
              </a:tr>
              <a:tr h="3818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Fox Point Rd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78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Crack Seal (Minor)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 Isolated Patch and HMA Shim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$17,905.56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462166"/>
                  </a:ext>
                </a:extLst>
              </a:tr>
              <a:tr h="1856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ysClr val="windowText" lastClr="000000"/>
                          </a:solidFill>
                          <a:effectLst/>
                        </a:rPr>
                        <a:t>Beane Ln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54.3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Crack Seal (Major)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$2,667.57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839285"/>
                  </a:ext>
                </a:extLst>
              </a:tr>
              <a:tr h="387615"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Patterson Ln</a:t>
                      </a: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Milling / HMA (1.5")</a:t>
                      </a:r>
                      <a:br>
                        <a:rPr lang="en-US" sz="1100">
                          <a:effectLst/>
                        </a:rPr>
                      </a:br>
                      <a:r>
                        <a:rPr lang="en-US" sz="1100">
                          <a:effectLst/>
                        </a:rPr>
                        <a:t>HMA Overlay (1.25")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$39,633.16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105147"/>
                  </a:ext>
                </a:extLst>
              </a:tr>
              <a:tr h="208308">
                <a:tc gridSpan="5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</a:pPr>
                      <a:r>
                        <a:rPr lang="en-US" sz="1100" b="1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$192,402.17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733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97797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5ECD4-CEC3-4251-A24B-E2B35C9129C0}"/>
              </a:ext>
            </a:extLst>
          </p:cNvPr>
          <p:cNvSpPr txBox="1">
            <a:spLocks/>
          </p:cNvSpPr>
          <p:nvPr/>
        </p:nvSpPr>
        <p:spPr>
          <a:xfrm>
            <a:off x="2166622" y="166544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Network PCI Over Time</a:t>
            </a:r>
            <a:endParaRPr kumimoji="0" lang="en-US" sz="3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60E1EB5-CB47-4982-82CE-87308F9A86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117121"/>
              </p:ext>
            </p:extLst>
          </p:nvPr>
        </p:nvGraphicFramePr>
        <p:xfrm>
          <a:off x="2166622" y="1573229"/>
          <a:ext cx="5360476" cy="3274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13240">
                  <a:extLst>
                    <a:ext uri="{9D8B030D-6E8A-4147-A177-3AD203B41FA5}">
                      <a16:colId xmlns:a16="http://schemas.microsoft.com/office/drawing/2014/main" val="328837463"/>
                    </a:ext>
                  </a:extLst>
                </a:gridCol>
                <a:gridCol w="1947236">
                  <a:extLst>
                    <a:ext uri="{9D8B030D-6E8A-4147-A177-3AD203B41FA5}">
                      <a16:colId xmlns:a16="http://schemas.microsoft.com/office/drawing/2014/main" val="1375786426"/>
                    </a:ext>
                  </a:extLst>
                </a:gridCol>
              </a:tblGrid>
              <a:tr h="95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Year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Network PCI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4664020"/>
                  </a:ext>
                </a:extLst>
              </a:tr>
              <a:tr h="8270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2018 (at time of survey)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78.2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595110"/>
                  </a:ext>
                </a:extLst>
              </a:tr>
              <a:tr h="497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2019 (with repairs)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86.5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371528"/>
                  </a:ext>
                </a:extLst>
              </a:tr>
              <a:tr h="497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solidFill>
                            <a:sysClr val="windowText" lastClr="000000"/>
                          </a:solidFill>
                          <a:effectLst/>
                        </a:rPr>
                        <a:t>2020 (with repairs)</a:t>
                      </a:r>
                      <a:endParaRPr lang="en-US" sz="11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89.7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386852"/>
                  </a:ext>
                </a:extLst>
              </a:tr>
              <a:tr h="4977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solidFill>
                            <a:sysClr val="windowText" lastClr="000000"/>
                          </a:solidFill>
                          <a:effectLst/>
                        </a:rPr>
                        <a:t>2021 (with repairs)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</a:rPr>
                        <a:t>91.2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590153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9ADDE74-A297-4996-93FC-17C24A984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331" y="1700212"/>
            <a:ext cx="2171700" cy="34575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36F828D-268E-46D8-9663-C08F8AA2E7BD}"/>
              </a:ext>
            </a:extLst>
          </p:cNvPr>
          <p:cNvSpPr/>
          <p:nvPr/>
        </p:nvSpPr>
        <p:spPr>
          <a:xfrm>
            <a:off x="9011798" y="3624548"/>
            <a:ext cx="2534233" cy="1363087"/>
          </a:xfrm>
          <a:prstGeom prst="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D6A5C71-B3A4-49DC-AF7A-E510DBCCBD48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7527098" y="3429000"/>
            <a:ext cx="1484700" cy="8770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41E41F1-0B12-448A-90B7-72B7C39D5804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7527098" y="4306092"/>
            <a:ext cx="1484700" cy="54191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956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69881C7-B750-4159-BC4A-89750D0E9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5700" y="0"/>
            <a:ext cx="6377214" cy="114300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Your Most Valuable Asset?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CFA1E65-8F28-42D9-855A-A0C3B2828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7900" y="1640872"/>
            <a:ext cx="4038600" cy="48466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Integral part of everyday life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Largest financial asset in most towns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Can have significant impacts (positive and negative) on many aspects of town activities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Is your network getting the attention it deserves?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0B7D65-B404-41D6-B454-B5DFE16BB8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300" y="1763110"/>
            <a:ext cx="3886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8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5ECD4-CEC3-4251-A24B-E2B35C9129C0}"/>
              </a:ext>
            </a:extLst>
          </p:cNvPr>
          <p:cNvSpPr txBox="1">
            <a:spLocks/>
          </p:cNvSpPr>
          <p:nvPr/>
        </p:nvSpPr>
        <p:spPr>
          <a:xfrm>
            <a:off x="5564914" y="2609493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Questions?</a:t>
            </a:r>
            <a:endParaRPr kumimoji="0" lang="en-US" sz="3400" b="0" i="1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541448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72977-FE23-4825-8739-3C5B723B3BCE}"/>
              </a:ext>
            </a:extLst>
          </p:cNvPr>
          <p:cNvSpPr txBox="1">
            <a:spLocks/>
          </p:cNvSpPr>
          <p:nvPr/>
        </p:nvSpPr>
        <p:spPr>
          <a:xfrm>
            <a:off x="2247900" y="275726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Additional GIS/Asset </a:t>
            </a:r>
            <a:r>
              <a:rPr lang="en-US" dirty="0">
                <a:solidFill>
                  <a:sysClr val="windowText" lastClr="000000"/>
                </a:solidFill>
                <a:latin typeface="Calibri"/>
              </a:rPr>
              <a:t>Services</a:t>
            </a:r>
            <a:endParaRPr kumimoji="0" lang="en-US" sz="340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E3AF3-C1EB-4756-9908-AC1015791080}"/>
              </a:ext>
            </a:extLst>
          </p:cNvPr>
          <p:cNvSpPr txBox="1">
            <a:spLocks/>
          </p:cNvSpPr>
          <p:nvPr/>
        </p:nvSpPr>
        <p:spPr>
          <a:xfrm>
            <a:off x="2053771" y="1369105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Web Maps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>
                <a:solidFill>
                  <a:sysClr val="windowText" lastClr="000000"/>
                </a:solidFill>
                <a:latin typeface="Calibri"/>
              </a:rPr>
              <a:t>Crash Analysis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Culvert Assessments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200" b="1" dirty="0">
                <a:solidFill>
                  <a:sysClr val="windowText" lastClr="000000"/>
                </a:solidFill>
                <a:latin typeface="Calibri"/>
              </a:rPr>
              <a:t>Trail Mapping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161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97FDA-23AF-4A35-BD6A-3FDFDF8C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Contact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61B75-6259-4049-86C3-907161434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954" y="1253331"/>
            <a:ext cx="971436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Christian Matthews</a:t>
            </a:r>
          </a:p>
          <a:p>
            <a:pPr marL="0" indent="0">
              <a:buNone/>
            </a:pPr>
            <a:r>
              <a:rPr lang="en-US" dirty="0"/>
              <a:t>cmatthews@rpc-nh.org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Rockingham Planning Commission</a:t>
            </a:r>
          </a:p>
          <a:p>
            <a:pPr marL="0" indent="0">
              <a:buNone/>
            </a:pPr>
            <a:r>
              <a:rPr lang="en-US" dirty="0"/>
              <a:t>156 Water Street</a:t>
            </a:r>
          </a:p>
          <a:p>
            <a:pPr marL="0" indent="0">
              <a:buNone/>
            </a:pPr>
            <a:r>
              <a:rPr lang="en-US" dirty="0"/>
              <a:t>Exeter, NH 03833</a:t>
            </a:r>
          </a:p>
          <a:p>
            <a:pPr marL="0" indent="0">
              <a:buNone/>
            </a:pPr>
            <a:r>
              <a:rPr lang="en-US" dirty="0"/>
              <a:t>778-0885</a:t>
            </a:r>
          </a:p>
          <a:p>
            <a:pPr marL="0" indent="0">
              <a:buNone/>
            </a:pPr>
            <a:r>
              <a:rPr lang="en-US" dirty="0"/>
              <a:t>www.rpc-nh.org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2F144-3BB3-4B14-8B46-725A5E914F98}"/>
              </a:ext>
            </a:extLst>
          </p:cNvPr>
          <p:cNvSpPr txBox="1"/>
          <p:nvPr/>
        </p:nvSpPr>
        <p:spPr>
          <a:xfrm>
            <a:off x="134705" y="431064"/>
            <a:ext cx="144855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Atkinson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Brentwood</a:t>
            </a:r>
          </a:p>
          <a:p>
            <a:r>
              <a:rPr lang="en-US" sz="1200" dirty="0">
                <a:solidFill>
                  <a:schemeClr val="bg1"/>
                </a:solidFill>
              </a:rPr>
              <a:t>Danville</a:t>
            </a:r>
          </a:p>
          <a:p>
            <a:r>
              <a:rPr lang="en-US" sz="1200" dirty="0">
                <a:solidFill>
                  <a:schemeClr val="bg1"/>
                </a:solidFill>
              </a:rPr>
              <a:t>East Kingston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Epping</a:t>
            </a:r>
          </a:p>
          <a:p>
            <a:r>
              <a:rPr lang="en-US" sz="1200" dirty="0">
                <a:solidFill>
                  <a:schemeClr val="bg1"/>
                </a:solidFill>
              </a:rPr>
              <a:t>Exeter</a:t>
            </a:r>
          </a:p>
          <a:p>
            <a:r>
              <a:rPr lang="en-US" sz="1200" dirty="0">
                <a:solidFill>
                  <a:schemeClr val="bg1"/>
                </a:solidFill>
              </a:rPr>
              <a:t>Fremont</a:t>
            </a:r>
          </a:p>
          <a:p>
            <a:r>
              <a:rPr lang="en-US" sz="1200" dirty="0">
                <a:solidFill>
                  <a:schemeClr val="bg1"/>
                </a:solidFill>
              </a:rPr>
              <a:t>Greenland</a:t>
            </a:r>
          </a:p>
          <a:p>
            <a:r>
              <a:rPr lang="en-US" sz="1200" dirty="0">
                <a:solidFill>
                  <a:schemeClr val="bg1"/>
                </a:solidFill>
              </a:rPr>
              <a:t>Hampstead</a:t>
            </a:r>
          </a:p>
          <a:p>
            <a:r>
              <a:rPr lang="en-US" sz="1200" dirty="0">
                <a:solidFill>
                  <a:schemeClr val="bg1"/>
                </a:solidFill>
              </a:rPr>
              <a:t>Hampton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Hampton Falls</a:t>
            </a:r>
          </a:p>
          <a:p>
            <a:r>
              <a:rPr lang="en-US" sz="1200" dirty="0">
                <a:solidFill>
                  <a:schemeClr val="bg1"/>
                </a:solidFill>
              </a:rPr>
              <a:t>Kensington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Kingston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New Castle</a:t>
            </a:r>
          </a:p>
          <a:p>
            <a:r>
              <a:rPr lang="en-US" sz="1200" dirty="0">
                <a:solidFill>
                  <a:schemeClr val="bg1"/>
                </a:solidFill>
              </a:rPr>
              <a:t>Newfields</a:t>
            </a:r>
          </a:p>
          <a:p>
            <a:r>
              <a:rPr lang="en-US" sz="1200" dirty="0">
                <a:solidFill>
                  <a:schemeClr val="bg1"/>
                </a:solidFill>
              </a:rPr>
              <a:t>Newington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Newton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North Hampton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Plaistow</a:t>
            </a:r>
          </a:p>
          <a:p>
            <a:r>
              <a:rPr lang="en-US" sz="1200" dirty="0">
                <a:solidFill>
                  <a:schemeClr val="bg1"/>
                </a:solidFill>
              </a:rPr>
              <a:t>Portsmouth</a:t>
            </a:r>
          </a:p>
          <a:p>
            <a:r>
              <a:rPr lang="en-US" sz="1200" dirty="0">
                <a:solidFill>
                  <a:schemeClr val="bg1"/>
                </a:solidFill>
              </a:rPr>
              <a:t>Raymond</a:t>
            </a:r>
          </a:p>
          <a:p>
            <a:r>
              <a:rPr lang="en-US" sz="1200" dirty="0">
                <a:solidFill>
                  <a:schemeClr val="bg1"/>
                </a:solidFill>
              </a:rPr>
              <a:t>Rye</a:t>
            </a:r>
          </a:p>
          <a:p>
            <a:r>
              <a:rPr lang="en-US" sz="1200" dirty="0">
                <a:solidFill>
                  <a:schemeClr val="bg1"/>
                </a:solidFill>
              </a:rPr>
              <a:t>Salem</a:t>
            </a:r>
          </a:p>
          <a:p>
            <a:r>
              <a:rPr lang="en-US" sz="1200" dirty="0">
                <a:solidFill>
                  <a:schemeClr val="bg1"/>
                </a:solidFill>
              </a:rPr>
              <a:t>Sandown</a:t>
            </a:r>
          </a:p>
          <a:p>
            <a:r>
              <a:rPr lang="en-US" sz="1200" dirty="0">
                <a:solidFill>
                  <a:schemeClr val="bg1"/>
                </a:solidFill>
              </a:rPr>
              <a:t>Seabrook</a:t>
            </a:r>
          </a:p>
          <a:p>
            <a:r>
              <a:rPr lang="en-US" sz="1200" dirty="0">
                <a:solidFill>
                  <a:schemeClr val="bg1"/>
                </a:solidFill>
              </a:rPr>
              <a:t>South Hampton</a:t>
            </a:r>
          </a:p>
          <a:p>
            <a:r>
              <a:rPr lang="en-US" sz="1200" dirty="0">
                <a:solidFill>
                  <a:schemeClr val="bg1"/>
                </a:solidFill>
              </a:rPr>
              <a:t>Stratham</a:t>
            </a:r>
          </a:p>
        </p:txBody>
      </p:sp>
    </p:spTree>
    <p:extLst>
      <p:ext uri="{BB962C8B-B14F-4D97-AF65-F5344CB8AC3E}">
        <p14:creationId xmlns:p14="http://schemas.microsoft.com/office/powerpoint/2010/main" val="2007061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97FDA-23AF-4A35-BD6A-3FDFDF8C4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4479" y="0"/>
            <a:ext cx="9811407" cy="1400978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Newington’s Maintained Roads (2018)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61B75-6259-4049-86C3-907161434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0914" y="2075216"/>
            <a:ext cx="7968342" cy="2707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14.4 Miles of Paved Roads = </a:t>
            </a:r>
            <a:r>
              <a:rPr lang="en-US" sz="3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$5,724,094</a:t>
            </a:r>
          </a:p>
          <a:p>
            <a:pPr marL="0" indent="0">
              <a:buNone/>
            </a:pPr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0.35 Miles of Dirt Roads = </a:t>
            </a:r>
            <a:r>
              <a:rPr lang="en-US" sz="3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$44,598</a:t>
            </a:r>
          </a:p>
          <a:p>
            <a:pPr marL="0" indent="0">
              <a:buNone/>
            </a:pPr>
            <a:endParaRPr lang="en-US" sz="3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568F6A2-1F98-4364-8233-8C623882F1EA}"/>
              </a:ext>
            </a:extLst>
          </p:cNvPr>
          <p:cNvSpPr/>
          <p:nvPr/>
        </p:nvSpPr>
        <p:spPr>
          <a:xfrm>
            <a:off x="3652543" y="4063318"/>
            <a:ext cx="6095515" cy="615553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3400" dirty="0">
                <a:latin typeface="Calibri" panose="020F0502020204030204" pitchFamily="34" charset="0"/>
                <a:cs typeface="Calibri" panose="020F0502020204030204" pitchFamily="34" charset="0"/>
              </a:rPr>
              <a:t>Material Costs Value= </a:t>
            </a:r>
            <a:r>
              <a:rPr lang="en-US" sz="34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$5,768,692</a:t>
            </a:r>
          </a:p>
        </p:txBody>
      </p:sp>
    </p:spTree>
    <p:extLst>
      <p:ext uri="{BB962C8B-B14F-4D97-AF65-F5344CB8AC3E}">
        <p14:creationId xmlns:p14="http://schemas.microsoft.com/office/powerpoint/2010/main" val="31037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4DE593-FFBE-4C49-89B0-59CA7CFF7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644" y="35385"/>
            <a:ext cx="9983026" cy="682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9117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D01CBE-5FA1-413D-804B-B61973B5281F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76962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4D0FC97-EFF6-478F-9812-837DAD0B88EB}"/>
              </a:ext>
            </a:extLst>
          </p:cNvPr>
          <p:cNvSpPr txBox="1">
            <a:spLocks/>
          </p:cNvSpPr>
          <p:nvPr/>
        </p:nvSpPr>
        <p:spPr>
          <a:xfrm>
            <a:off x="3713518" y="-128248"/>
            <a:ext cx="62919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The Change in Road Maintenance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152DF4-1924-4B00-A54A-981CF458BC41}"/>
              </a:ext>
            </a:extLst>
          </p:cNvPr>
          <p:cNvSpPr txBox="1">
            <a:spLocks/>
          </p:cNvSpPr>
          <p:nvPr/>
        </p:nvSpPr>
        <p:spPr>
          <a:xfrm>
            <a:off x="2866572" y="906413"/>
            <a:ext cx="7696200" cy="19691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Increased traffic volumes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Increased heavy truck traffic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Increased material costs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 or decreased budgets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41E138-EA97-4852-8827-19CD5CADD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7529" y="2773175"/>
            <a:ext cx="7052358" cy="4084825"/>
          </a:xfrm>
          <a:prstGeom prst="rect">
            <a:avLst/>
          </a:prstGeom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831CCEE1-1B7F-4CC5-9333-073E494314F0}"/>
              </a:ext>
            </a:extLst>
          </p:cNvPr>
          <p:cNvSpPr/>
          <p:nvPr/>
        </p:nvSpPr>
        <p:spPr>
          <a:xfrm>
            <a:off x="6981372" y="1028651"/>
            <a:ext cx="381000" cy="1600200"/>
          </a:xfrm>
          <a:prstGeom prst="rightBrace">
            <a:avLst/>
          </a:prstGeom>
          <a:noFill/>
          <a:ln w="38100" cap="flat" cmpd="sng" algn="ctr">
            <a:solidFill>
              <a:srgbClr val="8064A2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62C084-6CAF-4721-89DD-AFD167C29AE3}"/>
              </a:ext>
            </a:extLst>
          </p:cNvPr>
          <p:cNvSpPr txBox="1"/>
          <p:nvPr/>
        </p:nvSpPr>
        <p:spPr>
          <a:xfrm>
            <a:off x="7601379" y="1485851"/>
            <a:ext cx="25492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i="1" dirty="0">
                <a:solidFill>
                  <a:prstClr val="black"/>
                </a:solidFill>
                <a:latin typeface="Calibri"/>
              </a:rPr>
              <a:t>The Perfect Storm</a:t>
            </a:r>
            <a:br>
              <a:rPr lang="en-US" sz="2000" b="1" i="1" dirty="0">
                <a:solidFill>
                  <a:prstClr val="black"/>
                </a:solidFill>
                <a:latin typeface="Calibri"/>
              </a:rPr>
            </a:br>
            <a:r>
              <a:rPr lang="en-US" sz="2000" b="1" i="1" dirty="0">
                <a:solidFill>
                  <a:prstClr val="black"/>
                </a:solidFill>
                <a:latin typeface="Calibri"/>
              </a:rPr>
              <a:t>for Road Maintenance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15EBDA-E24F-4C57-B82F-0F00772CB234}"/>
              </a:ext>
            </a:extLst>
          </p:cNvPr>
          <p:cNvSpPr txBox="1"/>
          <p:nvPr/>
        </p:nvSpPr>
        <p:spPr>
          <a:xfrm>
            <a:off x="5711220" y="2875150"/>
            <a:ext cx="16946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Liquid Asphalt Price Index</a:t>
            </a:r>
          </a:p>
        </p:txBody>
      </p:sp>
    </p:spTree>
    <p:extLst>
      <p:ext uri="{BB962C8B-B14F-4D97-AF65-F5344CB8AC3E}">
        <p14:creationId xmlns:p14="http://schemas.microsoft.com/office/powerpoint/2010/main" val="3803117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B99FA-FA22-4562-928C-37BE5FE2C03F}"/>
              </a:ext>
            </a:extLst>
          </p:cNvPr>
          <p:cNvSpPr>
            <a:spLocks noGrp="1"/>
          </p:cNvSpPr>
          <p:nvPr/>
        </p:nvSpPr>
        <p:spPr>
          <a:xfrm>
            <a:off x="2068286" y="125185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j-ea"/>
                <a:cs typeface="+mj-cs"/>
              </a:rPr>
              <a:t>A Road Surface Management System (RSMS)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6F01E-55B3-4EA0-9754-552BDD8C997A}"/>
              </a:ext>
            </a:extLst>
          </p:cNvPr>
          <p:cNvSpPr>
            <a:spLocks noGrp="1"/>
          </p:cNvSpPr>
          <p:nvPr/>
        </p:nvSpPr>
        <p:spPr>
          <a:xfrm>
            <a:off x="2068286" y="1450747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practice of planning for pavement maintenance and rehabilitation with the goal of maximizing the value and life of a pavement network.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system to regularly collect roadway condition data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 database to sort and store the collected data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analysis program to evaluate treatments and strategies at a network level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Can be done internally or contracted out to a consultant / engineering firm based on your needs and resources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general…What do you have, What condition is it in, </a:t>
            </a:r>
            <a:b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What is the best way to maintain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7370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FC6C1D5-969F-4D8F-98F3-FD1413C199F6}"/>
              </a:ext>
            </a:extLst>
          </p:cNvPr>
          <p:cNvSpPr>
            <a:spLocks noGrp="1"/>
          </p:cNvSpPr>
          <p:nvPr/>
        </p:nvSpPr>
        <p:spPr>
          <a:xfrm>
            <a:off x="1981200" y="197757"/>
            <a:ext cx="7696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Pavement Management Implementation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A71BD63-53B2-40D7-8B42-7C48872DA020}"/>
              </a:ext>
            </a:extLst>
          </p:cNvPr>
          <p:cNvSpPr>
            <a:spLocks noGrp="1"/>
          </p:cNvSpPr>
          <p:nvPr/>
        </p:nvSpPr>
        <p:spPr>
          <a:xfrm>
            <a:off x="1981200" y="1668462"/>
            <a:ext cx="8229600" cy="48466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Step 1:  Create an Inventory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Width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Traffic Information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Priority</a:t>
            </a:r>
          </a:p>
        </p:txBody>
      </p:sp>
    </p:spTree>
    <p:extLst>
      <p:ext uri="{BB962C8B-B14F-4D97-AF65-F5344CB8AC3E}">
        <p14:creationId xmlns:p14="http://schemas.microsoft.com/office/powerpoint/2010/main" val="3016239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027B55-9A8D-4AD3-AD23-4029E32D6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406" y="844906"/>
            <a:ext cx="2252625" cy="42080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F9B1B1-8332-4476-B6C5-2C048109D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796" y="709705"/>
            <a:ext cx="5301342" cy="57288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6131673-A7A3-4C2F-BE6B-EBD3FECBD9A1}"/>
              </a:ext>
            </a:extLst>
          </p:cNvPr>
          <p:cNvSpPr/>
          <p:nvPr/>
        </p:nvSpPr>
        <p:spPr>
          <a:xfrm>
            <a:off x="8328689" y="5208318"/>
            <a:ext cx="3106057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¼ Mile Long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15’ Wide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Traffic = 1/5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200" dirty="0">
                <a:solidFill>
                  <a:sysClr val="windowText" lastClr="000000"/>
                </a:solidFill>
                <a:latin typeface="Calibri"/>
              </a:rPr>
              <a:t>Importance = 1/5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A17729-E2DD-4D7B-965F-271E1B028F5F}"/>
              </a:ext>
            </a:extLst>
          </p:cNvPr>
          <p:cNvSpPr txBox="1"/>
          <p:nvPr/>
        </p:nvSpPr>
        <p:spPr>
          <a:xfrm>
            <a:off x="3116912" y="111318"/>
            <a:ext cx="23427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System 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Inventory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D685E9-0EE8-44E4-886C-6B32222771AC}"/>
              </a:ext>
            </a:extLst>
          </p:cNvPr>
          <p:cNvSpPr txBox="1"/>
          <p:nvPr/>
        </p:nvSpPr>
        <p:spPr>
          <a:xfrm>
            <a:off x="9046937" y="213217"/>
            <a:ext cx="1523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Carters Ln</a:t>
            </a:r>
            <a:endParaRPr lang="en-US" sz="2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019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PC Logo Complimentary Colors">
      <a:dk1>
        <a:sysClr val="windowText" lastClr="000000"/>
      </a:dk1>
      <a:lt1>
        <a:srgbClr val="FFFFFF"/>
      </a:lt1>
      <a:dk2>
        <a:srgbClr val="92B7CE"/>
      </a:dk2>
      <a:lt2>
        <a:srgbClr val="CEDEB5"/>
      </a:lt2>
      <a:accent1>
        <a:srgbClr val="6196B8"/>
      </a:accent1>
      <a:accent2>
        <a:srgbClr val="B88261"/>
      </a:accent2>
      <a:accent3>
        <a:srgbClr val="DEB5CE"/>
      </a:accent3>
      <a:accent4>
        <a:srgbClr val="CBA38B"/>
      </a:accent4>
      <a:accent5>
        <a:srgbClr val="477D9E"/>
      </a:accent5>
      <a:accent6>
        <a:srgbClr val="99CE92"/>
      </a:accent6>
      <a:hlink>
        <a:srgbClr val="92B7CE"/>
      </a:hlink>
      <a:folHlink>
        <a:srgbClr val="A992CE"/>
      </a:folHlink>
    </a:clrScheme>
    <a:fontScheme name="Custom 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1297</Words>
  <Application>Microsoft Office PowerPoint</Application>
  <PresentationFormat>Widescreen</PresentationFormat>
  <Paragraphs>558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Century Gothic</vt:lpstr>
      <vt:lpstr>Segoe UI Semibold</vt:lpstr>
      <vt:lpstr>Times New Roman</vt:lpstr>
      <vt:lpstr>Verdana</vt:lpstr>
      <vt:lpstr>Office Theme</vt:lpstr>
      <vt:lpstr>Road Surface Management System</vt:lpstr>
      <vt:lpstr>What role do your roads play?</vt:lpstr>
      <vt:lpstr>Your Most Valuable Asset?</vt:lpstr>
      <vt:lpstr>Newington’s Maintained Roads (2018)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Bogle</dc:creator>
  <cp:lastModifiedBy>cmatthews</cp:lastModifiedBy>
  <cp:revision>82</cp:revision>
  <cp:lastPrinted>2017-10-10T13:36:23Z</cp:lastPrinted>
  <dcterms:created xsi:type="dcterms:W3CDTF">2017-10-10T13:02:56Z</dcterms:created>
  <dcterms:modified xsi:type="dcterms:W3CDTF">2019-01-04T13:03:11Z</dcterms:modified>
</cp:coreProperties>
</file>